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8"/>
  </p:notesMasterIdLst>
  <p:handoutMasterIdLst>
    <p:handoutMasterId r:id="rId19"/>
  </p:handoutMasterIdLst>
  <p:sldIdLst>
    <p:sldId id="330" r:id="rId2"/>
    <p:sldId id="340" r:id="rId3"/>
    <p:sldId id="331" r:id="rId4"/>
    <p:sldId id="332" r:id="rId5"/>
    <p:sldId id="341" r:id="rId6"/>
    <p:sldId id="339" r:id="rId7"/>
    <p:sldId id="333" r:id="rId8"/>
    <p:sldId id="334" r:id="rId9"/>
    <p:sldId id="335" r:id="rId10"/>
    <p:sldId id="336" r:id="rId11"/>
    <p:sldId id="337" r:id="rId12"/>
    <p:sldId id="338" r:id="rId13"/>
    <p:sldId id="345" r:id="rId14"/>
    <p:sldId id="342" r:id="rId15"/>
    <p:sldId id="344" r:id="rId16"/>
    <p:sldId id="343" r:id="rId17"/>
  </p:sldIdLst>
  <p:sldSz cx="9144000" cy="6858000" type="screen4x3"/>
  <p:notesSz cx="7010400" cy="9296400"/>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a:srgbClr val="FF66FF"/>
    <a:srgbClr val="FF6600"/>
    <a:srgbClr val="D6F10F"/>
    <a:srgbClr val="CCFF66"/>
    <a:srgbClr val="FF7C80"/>
    <a:srgbClr val="FF99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666" autoAdjust="0"/>
    <p:restoredTop sz="95349" autoAdjust="0"/>
  </p:normalViewPr>
  <p:slideViewPr>
    <p:cSldViewPr>
      <p:cViewPr varScale="1">
        <p:scale>
          <a:sx n="68" d="100"/>
          <a:sy n="68" d="100"/>
        </p:scale>
        <p:origin x="1842"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DB9C84E2-62E2-3A31-4A35-7B623B191E0C}"/>
              </a:ext>
            </a:extLst>
          </p:cNvPr>
          <p:cNvSpPr>
            <a:spLocks noGrp="1" noChangeArrowheads="1"/>
          </p:cNvSpPr>
          <p:nvPr>
            <p:ph type="hdr" sz="quarter"/>
          </p:nvPr>
        </p:nvSpPr>
        <p:spPr bwMode="auto">
          <a:xfrm>
            <a:off x="0" y="0"/>
            <a:ext cx="3038475" cy="465138"/>
          </a:xfrm>
          <a:prstGeom prst="rect">
            <a:avLst/>
          </a:prstGeom>
          <a:noFill/>
          <a:ln>
            <a:noFill/>
          </a:ln>
          <a:effectLst/>
        </p:spPr>
        <p:txBody>
          <a:bodyPr vert="horz" wrap="square" lIns="93328" tIns="46664" rIns="93328" bIns="46664" numCol="1" anchor="t" anchorCtr="0" compatLnSpc="1">
            <a:prstTxWarp prst="textNoShape">
              <a:avLst/>
            </a:prstTxWarp>
          </a:bodyPr>
          <a:lstStyle>
            <a:lvl1pPr eaLnBrk="1" hangingPunct="1">
              <a:defRPr sz="1200">
                <a:latin typeface="Times New Roman" charset="0"/>
              </a:defRPr>
            </a:lvl1pPr>
          </a:lstStyle>
          <a:p>
            <a:pPr>
              <a:defRPr/>
            </a:pPr>
            <a:endParaRPr lang="en-US"/>
          </a:p>
        </p:txBody>
      </p:sp>
      <p:sp>
        <p:nvSpPr>
          <p:cNvPr id="8195" name="Rectangle 3">
            <a:extLst>
              <a:ext uri="{FF2B5EF4-FFF2-40B4-BE49-F238E27FC236}">
                <a16:creationId xmlns:a16="http://schemas.microsoft.com/office/drawing/2014/main" id="{951CC0C4-55FF-BC5D-E0BB-78538C63E1AD}"/>
              </a:ext>
            </a:extLst>
          </p:cNvPr>
          <p:cNvSpPr>
            <a:spLocks noGrp="1" noChangeArrowheads="1"/>
          </p:cNvSpPr>
          <p:nvPr>
            <p:ph type="dt" sz="quarter" idx="1"/>
          </p:nvPr>
        </p:nvSpPr>
        <p:spPr bwMode="auto">
          <a:xfrm>
            <a:off x="3971925" y="0"/>
            <a:ext cx="3038475" cy="465138"/>
          </a:xfrm>
          <a:prstGeom prst="rect">
            <a:avLst/>
          </a:prstGeom>
          <a:noFill/>
          <a:ln>
            <a:noFill/>
          </a:ln>
          <a:effectLst/>
        </p:spPr>
        <p:txBody>
          <a:bodyPr vert="horz" wrap="square" lIns="93328" tIns="46664" rIns="93328" bIns="46664" numCol="1" anchor="t" anchorCtr="0" compatLnSpc="1">
            <a:prstTxWarp prst="textNoShape">
              <a:avLst/>
            </a:prstTxWarp>
          </a:bodyPr>
          <a:lstStyle>
            <a:lvl1pPr algn="r" eaLnBrk="1" hangingPunct="1">
              <a:defRPr sz="1200">
                <a:latin typeface="Times New Roman" charset="0"/>
              </a:defRPr>
            </a:lvl1pPr>
          </a:lstStyle>
          <a:p>
            <a:pPr>
              <a:defRPr/>
            </a:pPr>
            <a:endParaRPr lang="en-US"/>
          </a:p>
        </p:txBody>
      </p:sp>
      <p:sp>
        <p:nvSpPr>
          <p:cNvPr id="8196" name="Rectangle 4">
            <a:extLst>
              <a:ext uri="{FF2B5EF4-FFF2-40B4-BE49-F238E27FC236}">
                <a16:creationId xmlns:a16="http://schemas.microsoft.com/office/drawing/2014/main" id="{18D35131-E584-B335-B780-17305CD53590}"/>
              </a:ext>
            </a:extLst>
          </p:cNvPr>
          <p:cNvSpPr>
            <a:spLocks noGrp="1" noChangeArrowheads="1"/>
          </p:cNvSpPr>
          <p:nvPr>
            <p:ph type="ftr" sz="quarter" idx="2"/>
          </p:nvPr>
        </p:nvSpPr>
        <p:spPr bwMode="auto">
          <a:xfrm>
            <a:off x="0" y="8831263"/>
            <a:ext cx="3038475" cy="465137"/>
          </a:xfrm>
          <a:prstGeom prst="rect">
            <a:avLst/>
          </a:prstGeom>
          <a:noFill/>
          <a:ln>
            <a:noFill/>
          </a:ln>
          <a:effectLst/>
        </p:spPr>
        <p:txBody>
          <a:bodyPr vert="horz" wrap="square" lIns="93328" tIns="46664" rIns="93328" bIns="46664" numCol="1" anchor="b" anchorCtr="0" compatLnSpc="1">
            <a:prstTxWarp prst="textNoShape">
              <a:avLst/>
            </a:prstTxWarp>
          </a:bodyPr>
          <a:lstStyle>
            <a:lvl1pPr eaLnBrk="1" hangingPunct="1">
              <a:defRPr sz="1200">
                <a:latin typeface="Times New Roman" charset="0"/>
              </a:defRPr>
            </a:lvl1pPr>
          </a:lstStyle>
          <a:p>
            <a:pPr>
              <a:defRPr/>
            </a:pPr>
            <a:endParaRPr lang="en-US"/>
          </a:p>
        </p:txBody>
      </p:sp>
      <p:sp>
        <p:nvSpPr>
          <p:cNvPr id="8197" name="Rectangle 5">
            <a:extLst>
              <a:ext uri="{FF2B5EF4-FFF2-40B4-BE49-F238E27FC236}">
                <a16:creationId xmlns:a16="http://schemas.microsoft.com/office/drawing/2014/main" id="{397431F2-32C2-6F51-EC3F-76E969BDE719}"/>
              </a:ext>
            </a:extLst>
          </p:cNvPr>
          <p:cNvSpPr>
            <a:spLocks noGrp="1" noChangeArrowheads="1"/>
          </p:cNvSpPr>
          <p:nvPr>
            <p:ph type="sldNum" sz="quarter" idx="3"/>
          </p:nvPr>
        </p:nvSpPr>
        <p:spPr bwMode="auto">
          <a:xfrm>
            <a:off x="3971925" y="8831263"/>
            <a:ext cx="3038475" cy="465137"/>
          </a:xfrm>
          <a:prstGeom prst="rect">
            <a:avLst/>
          </a:prstGeom>
          <a:noFill/>
          <a:ln>
            <a:noFill/>
          </a:ln>
          <a:effectLst/>
        </p:spPr>
        <p:txBody>
          <a:bodyPr vert="horz" wrap="square" lIns="93328" tIns="46664" rIns="93328" bIns="46664" numCol="1" anchor="b" anchorCtr="0" compatLnSpc="1">
            <a:prstTxWarp prst="textNoShape">
              <a:avLst/>
            </a:prstTxWarp>
          </a:bodyPr>
          <a:lstStyle>
            <a:lvl1pPr algn="r" eaLnBrk="1" hangingPunct="1">
              <a:defRPr sz="1200"/>
            </a:lvl1pPr>
          </a:lstStyle>
          <a:p>
            <a:pPr>
              <a:defRPr/>
            </a:pPr>
            <a:fld id="{76145A1E-B9EE-41CD-8BEF-8E369287151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3C80BF45-CF0B-61E6-81DE-6BE31C7AA6DB}"/>
              </a:ext>
            </a:extLst>
          </p:cNvPr>
          <p:cNvSpPr>
            <a:spLocks noGrp="1" noChangeArrowheads="1"/>
          </p:cNvSpPr>
          <p:nvPr>
            <p:ph type="hdr" sz="quarter"/>
          </p:nvPr>
        </p:nvSpPr>
        <p:spPr bwMode="auto">
          <a:xfrm>
            <a:off x="0" y="0"/>
            <a:ext cx="3038475" cy="466725"/>
          </a:xfrm>
          <a:prstGeom prst="rect">
            <a:avLst/>
          </a:prstGeom>
          <a:noFill/>
          <a:ln>
            <a:noFill/>
          </a:ln>
          <a:effectLst/>
        </p:spPr>
        <p:txBody>
          <a:bodyPr vert="horz" wrap="square" lIns="93328" tIns="46664" rIns="93328" bIns="46664" numCol="1" anchor="t" anchorCtr="0" compatLnSpc="1">
            <a:prstTxWarp prst="textNoShape">
              <a:avLst/>
            </a:prstTxWarp>
          </a:bodyPr>
          <a:lstStyle>
            <a:lvl1pPr eaLnBrk="1" hangingPunct="1">
              <a:defRPr sz="1200">
                <a:latin typeface="Times New Roman" charset="0"/>
              </a:defRPr>
            </a:lvl1pPr>
          </a:lstStyle>
          <a:p>
            <a:pPr>
              <a:defRPr/>
            </a:pPr>
            <a:endParaRPr lang="en-US"/>
          </a:p>
        </p:txBody>
      </p:sp>
      <p:sp>
        <p:nvSpPr>
          <p:cNvPr id="59395" name="Rectangle 3">
            <a:extLst>
              <a:ext uri="{FF2B5EF4-FFF2-40B4-BE49-F238E27FC236}">
                <a16:creationId xmlns:a16="http://schemas.microsoft.com/office/drawing/2014/main" id="{A25B59D2-363D-D8AC-8364-863D1AECA9D4}"/>
              </a:ext>
            </a:extLst>
          </p:cNvPr>
          <p:cNvSpPr>
            <a:spLocks noGrp="1" noChangeArrowheads="1"/>
          </p:cNvSpPr>
          <p:nvPr>
            <p:ph type="dt" idx="1"/>
          </p:nvPr>
        </p:nvSpPr>
        <p:spPr bwMode="auto">
          <a:xfrm>
            <a:off x="3971925" y="0"/>
            <a:ext cx="3038475" cy="466725"/>
          </a:xfrm>
          <a:prstGeom prst="rect">
            <a:avLst/>
          </a:prstGeom>
          <a:noFill/>
          <a:ln>
            <a:noFill/>
          </a:ln>
          <a:effectLst/>
        </p:spPr>
        <p:txBody>
          <a:bodyPr vert="horz" wrap="square" lIns="93328" tIns="46664" rIns="93328" bIns="46664" numCol="1" anchor="t" anchorCtr="0" compatLnSpc="1">
            <a:prstTxWarp prst="textNoShape">
              <a:avLst/>
            </a:prstTxWarp>
          </a:bodyPr>
          <a:lstStyle>
            <a:lvl1pPr algn="r" eaLnBrk="1" hangingPunct="1">
              <a:defRPr sz="1200">
                <a:latin typeface="Times New Roman" charset="0"/>
              </a:defRPr>
            </a:lvl1pPr>
          </a:lstStyle>
          <a:p>
            <a:pPr>
              <a:defRPr/>
            </a:pPr>
            <a:endParaRPr lang="en-US"/>
          </a:p>
        </p:txBody>
      </p:sp>
      <p:sp>
        <p:nvSpPr>
          <p:cNvPr id="2052" name="Rectangle 4">
            <a:extLst>
              <a:ext uri="{FF2B5EF4-FFF2-40B4-BE49-F238E27FC236}">
                <a16:creationId xmlns:a16="http://schemas.microsoft.com/office/drawing/2014/main" id="{114C4D38-82D7-D5A2-EB91-A3D0D2462F93}"/>
              </a:ext>
            </a:extLst>
          </p:cNvPr>
          <p:cNvSpPr>
            <a:spLocks noChangeArrowheads="1" noTextEdit="1"/>
          </p:cNvSpPr>
          <p:nvPr>
            <p:ph type="sldImg" idx="2"/>
          </p:nvPr>
        </p:nvSpPr>
        <p:spPr bwMode="auto">
          <a:xfrm>
            <a:off x="1174750" y="700088"/>
            <a:ext cx="4660900" cy="349567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9397" name="Rectangle 5">
            <a:extLst>
              <a:ext uri="{FF2B5EF4-FFF2-40B4-BE49-F238E27FC236}">
                <a16:creationId xmlns:a16="http://schemas.microsoft.com/office/drawing/2014/main" id="{A7D5D2DC-3ADA-BA4E-CA7B-DE0CA874558B}"/>
              </a:ext>
            </a:extLst>
          </p:cNvPr>
          <p:cNvSpPr>
            <a:spLocks noGrp="1" noChangeArrowheads="1"/>
          </p:cNvSpPr>
          <p:nvPr>
            <p:ph type="body" sz="quarter" idx="3"/>
          </p:nvPr>
        </p:nvSpPr>
        <p:spPr bwMode="auto">
          <a:xfrm>
            <a:off x="935038" y="4429125"/>
            <a:ext cx="5140325" cy="4195763"/>
          </a:xfrm>
          <a:prstGeom prst="rect">
            <a:avLst/>
          </a:prstGeom>
          <a:noFill/>
          <a:ln>
            <a:noFill/>
          </a:ln>
          <a:effectLst/>
        </p:spPr>
        <p:txBody>
          <a:bodyPr vert="horz" wrap="square" lIns="93328" tIns="46664" rIns="93328" bIns="46664"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9398" name="Rectangle 6">
            <a:extLst>
              <a:ext uri="{FF2B5EF4-FFF2-40B4-BE49-F238E27FC236}">
                <a16:creationId xmlns:a16="http://schemas.microsoft.com/office/drawing/2014/main" id="{0C55B499-1717-B91B-F711-CC70CB947F8F}"/>
              </a:ext>
            </a:extLst>
          </p:cNvPr>
          <p:cNvSpPr>
            <a:spLocks noGrp="1" noChangeArrowheads="1"/>
          </p:cNvSpPr>
          <p:nvPr>
            <p:ph type="ftr" sz="quarter" idx="4"/>
          </p:nvPr>
        </p:nvSpPr>
        <p:spPr bwMode="auto">
          <a:xfrm>
            <a:off x="0" y="8858250"/>
            <a:ext cx="3038475" cy="465138"/>
          </a:xfrm>
          <a:prstGeom prst="rect">
            <a:avLst/>
          </a:prstGeom>
          <a:noFill/>
          <a:ln>
            <a:noFill/>
          </a:ln>
          <a:effectLst/>
        </p:spPr>
        <p:txBody>
          <a:bodyPr vert="horz" wrap="square" lIns="93328" tIns="46664" rIns="93328" bIns="46664" numCol="1" anchor="b" anchorCtr="0" compatLnSpc="1">
            <a:prstTxWarp prst="textNoShape">
              <a:avLst/>
            </a:prstTxWarp>
          </a:bodyPr>
          <a:lstStyle>
            <a:lvl1pPr eaLnBrk="1" hangingPunct="1">
              <a:defRPr sz="1200">
                <a:latin typeface="Times New Roman" charset="0"/>
              </a:defRPr>
            </a:lvl1pPr>
          </a:lstStyle>
          <a:p>
            <a:pPr>
              <a:defRPr/>
            </a:pPr>
            <a:endParaRPr lang="en-US"/>
          </a:p>
        </p:txBody>
      </p:sp>
      <p:sp>
        <p:nvSpPr>
          <p:cNvPr id="59399" name="Rectangle 7">
            <a:extLst>
              <a:ext uri="{FF2B5EF4-FFF2-40B4-BE49-F238E27FC236}">
                <a16:creationId xmlns:a16="http://schemas.microsoft.com/office/drawing/2014/main" id="{4D14A33B-E611-93EF-5E2F-D61EC9CB0627}"/>
              </a:ext>
            </a:extLst>
          </p:cNvPr>
          <p:cNvSpPr>
            <a:spLocks noGrp="1" noChangeArrowheads="1"/>
          </p:cNvSpPr>
          <p:nvPr>
            <p:ph type="sldNum" sz="quarter" idx="5"/>
          </p:nvPr>
        </p:nvSpPr>
        <p:spPr bwMode="auto">
          <a:xfrm>
            <a:off x="3971925" y="8858250"/>
            <a:ext cx="3038475" cy="465138"/>
          </a:xfrm>
          <a:prstGeom prst="rect">
            <a:avLst/>
          </a:prstGeom>
          <a:noFill/>
          <a:ln>
            <a:noFill/>
          </a:ln>
          <a:effectLst/>
        </p:spPr>
        <p:txBody>
          <a:bodyPr vert="horz" wrap="square" lIns="93328" tIns="46664" rIns="93328" bIns="46664" numCol="1" anchor="b" anchorCtr="0" compatLnSpc="1">
            <a:prstTxWarp prst="textNoShape">
              <a:avLst/>
            </a:prstTxWarp>
          </a:bodyPr>
          <a:lstStyle>
            <a:lvl1pPr algn="r" eaLnBrk="1" hangingPunct="1">
              <a:defRPr sz="1200"/>
            </a:lvl1pPr>
          </a:lstStyle>
          <a:p>
            <a:pPr>
              <a:defRPr/>
            </a:pPr>
            <a:fld id="{6B92454F-AD72-49A6-AD98-05DEB520B804}"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Slide Number Placeholder 5">
            <a:extLst>
              <a:ext uri="{FF2B5EF4-FFF2-40B4-BE49-F238E27FC236}">
                <a16:creationId xmlns:a16="http://schemas.microsoft.com/office/drawing/2014/main" id="{8970C0ED-5FF1-5FE9-1F07-F0E386C8911E}"/>
              </a:ext>
            </a:extLst>
          </p:cNvPr>
          <p:cNvSpPr>
            <a:spLocks noGrp="1"/>
          </p:cNvSpPr>
          <p:nvPr>
            <p:ph type="sldNum" sz="quarter" idx="10"/>
          </p:nvPr>
        </p:nvSpPr>
        <p:spPr>
          <a:ln/>
        </p:spPr>
        <p:txBody>
          <a:bodyPr/>
          <a:lstStyle>
            <a:lvl1pPr>
              <a:defRPr/>
            </a:lvl1pPr>
          </a:lstStyle>
          <a:p>
            <a:pPr>
              <a:defRPr/>
            </a:pPr>
            <a:fld id="{EEEF53A1-91A5-4B2B-8D6F-E2C6DD11BFB1}" type="slidenum">
              <a:rPr lang="en-US" altLang="en-US"/>
              <a:pPr>
                <a:defRPr/>
              </a:pPr>
              <a:t>‹#›</a:t>
            </a:fld>
            <a:endParaRPr lang="en-US" altLang="en-US"/>
          </a:p>
        </p:txBody>
      </p:sp>
      <p:sp>
        <p:nvSpPr>
          <p:cNvPr id="5" name="Footer Placeholder 4">
            <a:extLst>
              <a:ext uri="{FF2B5EF4-FFF2-40B4-BE49-F238E27FC236}">
                <a16:creationId xmlns:a16="http://schemas.microsoft.com/office/drawing/2014/main" id="{3D9CD82A-8DF6-5ADA-0EEA-67390FEC73AE}"/>
              </a:ext>
            </a:extLst>
          </p:cNvPr>
          <p:cNvSpPr>
            <a:spLocks noGrp="1"/>
          </p:cNvSpPr>
          <p:nvPr>
            <p:ph type="ftr" sz="quarter" idx="11"/>
          </p:nvPr>
        </p:nvSpPr>
        <p:spPr/>
        <p:txBody>
          <a:bodyPr/>
          <a:lstStyle>
            <a:lvl1pPr>
              <a:defRPr/>
            </a:lvl1pPr>
          </a:lstStyle>
          <a:p>
            <a:pPr>
              <a:defRPr/>
            </a:pPr>
            <a:r>
              <a:rPr lang="en-US"/>
              <a:t>CY23 MOC Training </a:t>
            </a:r>
          </a:p>
        </p:txBody>
      </p:sp>
      <p:sp>
        <p:nvSpPr>
          <p:cNvPr id="6" name="Date Placeholder 3">
            <a:extLst>
              <a:ext uri="{FF2B5EF4-FFF2-40B4-BE49-F238E27FC236}">
                <a16:creationId xmlns:a16="http://schemas.microsoft.com/office/drawing/2014/main" id="{A61AF86C-7F8D-416E-8F08-3A8D11779B4A}"/>
              </a:ext>
            </a:extLst>
          </p:cNvPr>
          <p:cNvSpPr>
            <a:spLocks noGrp="1"/>
          </p:cNvSpPr>
          <p:nvPr>
            <p:ph type="dt" sz="half" idx="12"/>
          </p:nvPr>
        </p:nvSpPr>
        <p:spPr/>
        <p:txBody>
          <a:bodyPr/>
          <a:lstStyle>
            <a:lvl1pPr>
              <a:defRPr/>
            </a:lvl1pPr>
          </a:lstStyle>
          <a:p>
            <a:pPr>
              <a:defRPr/>
            </a:pPr>
            <a:endParaRPr lang="en-US"/>
          </a:p>
        </p:txBody>
      </p:sp>
    </p:spTree>
    <p:extLst>
      <p:ext uri="{BB962C8B-B14F-4D97-AF65-F5344CB8AC3E}">
        <p14:creationId xmlns:p14="http://schemas.microsoft.com/office/powerpoint/2010/main" val="34939278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a:extLst>
              <a:ext uri="{FF2B5EF4-FFF2-40B4-BE49-F238E27FC236}">
                <a16:creationId xmlns:a16="http://schemas.microsoft.com/office/drawing/2014/main" id="{E449A2EB-47C1-3FC5-AF2B-FF0615F25127}"/>
              </a:ext>
            </a:extLst>
          </p:cNvPr>
          <p:cNvSpPr>
            <a:spLocks noGrp="1"/>
          </p:cNvSpPr>
          <p:nvPr>
            <p:ph type="sldNum" sz="quarter" idx="10"/>
          </p:nvPr>
        </p:nvSpPr>
        <p:spPr>
          <a:ln/>
        </p:spPr>
        <p:txBody>
          <a:bodyPr/>
          <a:lstStyle>
            <a:lvl1pPr>
              <a:defRPr/>
            </a:lvl1pPr>
          </a:lstStyle>
          <a:p>
            <a:pPr>
              <a:defRPr/>
            </a:pPr>
            <a:fld id="{F2D4F7B0-085E-4A5C-A44A-43BC6E804478}" type="slidenum">
              <a:rPr lang="en-US" altLang="en-US"/>
              <a:pPr>
                <a:defRPr/>
              </a:pPr>
              <a:t>‹#›</a:t>
            </a:fld>
            <a:endParaRPr lang="en-US" altLang="en-US"/>
          </a:p>
        </p:txBody>
      </p:sp>
      <p:sp>
        <p:nvSpPr>
          <p:cNvPr id="5" name="Footer Placeholder 4">
            <a:extLst>
              <a:ext uri="{FF2B5EF4-FFF2-40B4-BE49-F238E27FC236}">
                <a16:creationId xmlns:a16="http://schemas.microsoft.com/office/drawing/2014/main" id="{56B4FEF7-6A39-0AD7-C5EA-C370F08682D5}"/>
              </a:ext>
            </a:extLst>
          </p:cNvPr>
          <p:cNvSpPr>
            <a:spLocks noGrp="1"/>
          </p:cNvSpPr>
          <p:nvPr>
            <p:ph type="ftr" sz="quarter" idx="11"/>
          </p:nvPr>
        </p:nvSpPr>
        <p:spPr/>
        <p:txBody>
          <a:bodyPr/>
          <a:lstStyle>
            <a:lvl1pPr>
              <a:defRPr/>
            </a:lvl1pPr>
          </a:lstStyle>
          <a:p>
            <a:pPr>
              <a:defRPr/>
            </a:pPr>
            <a:r>
              <a:rPr lang="en-US"/>
              <a:t>CY23 MOC Training </a:t>
            </a:r>
          </a:p>
        </p:txBody>
      </p:sp>
      <p:sp>
        <p:nvSpPr>
          <p:cNvPr id="6" name="Date Placeholder 3">
            <a:extLst>
              <a:ext uri="{FF2B5EF4-FFF2-40B4-BE49-F238E27FC236}">
                <a16:creationId xmlns:a16="http://schemas.microsoft.com/office/drawing/2014/main" id="{3A4E108A-BBA1-DBCF-DEDF-8D49174B5B4C}"/>
              </a:ext>
            </a:extLst>
          </p:cNvPr>
          <p:cNvSpPr>
            <a:spLocks noGrp="1"/>
          </p:cNvSpPr>
          <p:nvPr>
            <p:ph type="dt" sz="half" idx="12"/>
          </p:nvPr>
        </p:nvSpPr>
        <p:spPr/>
        <p:txBody>
          <a:bodyPr/>
          <a:lstStyle>
            <a:lvl1pPr>
              <a:defRPr/>
            </a:lvl1pPr>
          </a:lstStyle>
          <a:p>
            <a:pPr>
              <a:defRPr/>
            </a:pPr>
            <a:endParaRPr lang="en-US"/>
          </a:p>
        </p:txBody>
      </p:sp>
    </p:spTree>
    <p:extLst>
      <p:ext uri="{BB962C8B-B14F-4D97-AF65-F5344CB8AC3E}">
        <p14:creationId xmlns:p14="http://schemas.microsoft.com/office/powerpoint/2010/main" val="1529578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Slide Number Placeholder 5">
            <a:extLst>
              <a:ext uri="{FF2B5EF4-FFF2-40B4-BE49-F238E27FC236}">
                <a16:creationId xmlns:a16="http://schemas.microsoft.com/office/drawing/2014/main" id="{7AAE0018-5C61-BB99-FC12-397B5958B4F5}"/>
              </a:ext>
            </a:extLst>
          </p:cNvPr>
          <p:cNvSpPr>
            <a:spLocks noGrp="1"/>
          </p:cNvSpPr>
          <p:nvPr>
            <p:ph type="sldNum" sz="quarter" idx="10"/>
          </p:nvPr>
        </p:nvSpPr>
        <p:spPr>
          <a:ln/>
        </p:spPr>
        <p:txBody>
          <a:bodyPr/>
          <a:lstStyle>
            <a:lvl1pPr>
              <a:defRPr/>
            </a:lvl1pPr>
          </a:lstStyle>
          <a:p>
            <a:pPr>
              <a:defRPr/>
            </a:pPr>
            <a:fld id="{38A1E969-8367-4AA9-B3C0-B37170851F19}" type="slidenum">
              <a:rPr lang="en-US" altLang="en-US"/>
              <a:pPr>
                <a:defRPr/>
              </a:pPr>
              <a:t>‹#›</a:t>
            </a:fld>
            <a:endParaRPr lang="en-US" altLang="en-US"/>
          </a:p>
        </p:txBody>
      </p:sp>
      <p:sp>
        <p:nvSpPr>
          <p:cNvPr id="5" name="Footer Placeholder 4">
            <a:extLst>
              <a:ext uri="{FF2B5EF4-FFF2-40B4-BE49-F238E27FC236}">
                <a16:creationId xmlns:a16="http://schemas.microsoft.com/office/drawing/2014/main" id="{0B32F591-37D3-95D1-C25E-DFB2B9CED65E}"/>
              </a:ext>
            </a:extLst>
          </p:cNvPr>
          <p:cNvSpPr>
            <a:spLocks noGrp="1"/>
          </p:cNvSpPr>
          <p:nvPr>
            <p:ph type="ftr" sz="quarter" idx="11"/>
          </p:nvPr>
        </p:nvSpPr>
        <p:spPr/>
        <p:txBody>
          <a:bodyPr/>
          <a:lstStyle>
            <a:lvl1pPr>
              <a:defRPr/>
            </a:lvl1pPr>
          </a:lstStyle>
          <a:p>
            <a:pPr>
              <a:defRPr/>
            </a:pPr>
            <a:r>
              <a:rPr lang="en-US"/>
              <a:t>CY23 MOC Training </a:t>
            </a:r>
          </a:p>
        </p:txBody>
      </p:sp>
      <p:sp>
        <p:nvSpPr>
          <p:cNvPr id="6" name="Date Placeholder 3">
            <a:extLst>
              <a:ext uri="{FF2B5EF4-FFF2-40B4-BE49-F238E27FC236}">
                <a16:creationId xmlns:a16="http://schemas.microsoft.com/office/drawing/2014/main" id="{FC3B635B-857C-2C6B-7581-D16811FD8ADB}"/>
              </a:ext>
            </a:extLst>
          </p:cNvPr>
          <p:cNvSpPr>
            <a:spLocks noGrp="1"/>
          </p:cNvSpPr>
          <p:nvPr>
            <p:ph type="dt" sz="half" idx="12"/>
          </p:nvPr>
        </p:nvSpPr>
        <p:spPr/>
        <p:txBody>
          <a:bodyPr/>
          <a:lstStyle>
            <a:lvl1pPr>
              <a:defRPr/>
            </a:lvl1pPr>
          </a:lstStyle>
          <a:p>
            <a:pPr>
              <a:defRPr/>
            </a:pPr>
            <a:endParaRPr lang="en-US"/>
          </a:p>
        </p:txBody>
      </p:sp>
    </p:spTree>
    <p:extLst>
      <p:ext uri="{BB962C8B-B14F-4D97-AF65-F5344CB8AC3E}">
        <p14:creationId xmlns:p14="http://schemas.microsoft.com/office/powerpoint/2010/main" val="1633478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5">
            <a:extLst>
              <a:ext uri="{FF2B5EF4-FFF2-40B4-BE49-F238E27FC236}">
                <a16:creationId xmlns:a16="http://schemas.microsoft.com/office/drawing/2014/main" id="{961C8C15-17EA-89D2-B43C-DDCE15A219EA}"/>
              </a:ext>
            </a:extLst>
          </p:cNvPr>
          <p:cNvSpPr>
            <a:spLocks noGrp="1"/>
          </p:cNvSpPr>
          <p:nvPr>
            <p:ph type="sldNum" sz="quarter" idx="10"/>
          </p:nvPr>
        </p:nvSpPr>
        <p:spPr>
          <a:ln/>
        </p:spPr>
        <p:txBody>
          <a:bodyPr/>
          <a:lstStyle>
            <a:lvl1pPr>
              <a:defRPr/>
            </a:lvl1pPr>
          </a:lstStyle>
          <a:p>
            <a:pPr>
              <a:defRPr/>
            </a:pPr>
            <a:fld id="{934F1BCB-0FC5-467B-B267-0925EADAFEFC}" type="slidenum">
              <a:rPr lang="en-US" altLang="en-US"/>
              <a:pPr>
                <a:defRPr/>
              </a:pPr>
              <a:t>‹#›</a:t>
            </a:fld>
            <a:endParaRPr lang="en-US" altLang="en-US"/>
          </a:p>
        </p:txBody>
      </p:sp>
      <p:sp>
        <p:nvSpPr>
          <p:cNvPr id="6" name="Footer Placeholder 4">
            <a:extLst>
              <a:ext uri="{FF2B5EF4-FFF2-40B4-BE49-F238E27FC236}">
                <a16:creationId xmlns:a16="http://schemas.microsoft.com/office/drawing/2014/main" id="{FC5487DD-B95B-6D2E-17DF-786701A12085}"/>
              </a:ext>
            </a:extLst>
          </p:cNvPr>
          <p:cNvSpPr>
            <a:spLocks noGrp="1"/>
          </p:cNvSpPr>
          <p:nvPr>
            <p:ph type="ftr" sz="quarter" idx="11"/>
          </p:nvPr>
        </p:nvSpPr>
        <p:spPr/>
        <p:txBody>
          <a:bodyPr/>
          <a:lstStyle>
            <a:lvl1pPr>
              <a:defRPr/>
            </a:lvl1pPr>
          </a:lstStyle>
          <a:p>
            <a:pPr>
              <a:defRPr/>
            </a:pPr>
            <a:r>
              <a:rPr lang="en-US"/>
              <a:t>CY23 MOC Training </a:t>
            </a:r>
          </a:p>
        </p:txBody>
      </p:sp>
      <p:sp>
        <p:nvSpPr>
          <p:cNvPr id="7" name="Date Placeholder 3">
            <a:extLst>
              <a:ext uri="{FF2B5EF4-FFF2-40B4-BE49-F238E27FC236}">
                <a16:creationId xmlns:a16="http://schemas.microsoft.com/office/drawing/2014/main" id="{25FB5409-91CB-D67D-2655-01CE38163EB9}"/>
              </a:ext>
            </a:extLst>
          </p:cNvPr>
          <p:cNvSpPr>
            <a:spLocks noGrp="1"/>
          </p:cNvSpPr>
          <p:nvPr>
            <p:ph type="dt" sz="half" idx="12"/>
          </p:nvPr>
        </p:nvSpPr>
        <p:spPr/>
        <p:txBody>
          <a:bodyPr/>
          <a:lstStyle>
            <a:lvl1pPr>
              <a:defRPr/>
            </a:lvl1pPr>
          </a:lstStyle>
          <a:p>
            <a:pPr>
              <a:defRPr/>
            </a:pPr>
            <a:endParaRPr lang="en-US"/>
          </a:p>
        </p:txBody>
      </p:sp>
    </p:spTree>
    <p:extLst>
      <p:ext uri="{BB962C8B-B14F-4D97-AF65-F5344CB8AC3E}">
        <p14:creationId xmlns:p14="http://schemas.microsoft.com/office/powerpoint/2010/main" val="629941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5">
            <a:extLst>
              <a:ext uri="{FF2B5EF4-FFF2-40B4-BE49-F238E27FC236}">
                <a16:creationId xmlns:a16="http://schemas.microsoft.com/office/drawing/2014/main" id="{BF3C5494-CD1A-CB89-2CB7-6017B49805B9}"/>
              </a:ext>
            </a:extLst>
          </p:cNvPr>
          <p:cNvSpPr>
            <a:spLocks noGrp="1"/>
          </p:cNvSpPr>
          <p:nvPr>
            <p:ph type="sldNum" sz="quarter" idx="10"/>
          </p:nvPr>
        </p:nvSpPr>
        <p:spPr>
          <a:ln/>
        </p:spPr>
        <p:txBody>
          <a:bodyPr/>
          <a:lstStyle>
            <a:lvl1pPr>
              <a:defRPr/>
            </a:lvl1pPr>
          </a:lstStyle>
          <a:p>
            <a:pPr>
              <a:defRPr/>
            </a:pPr>
            <a:fld id="{882C3114-25E3-4869-B3DF-DE023B4E22DB}" type="slidenum">
              <a:rPr lang="en-US" altLang="en-US"/>
              <a:pPr>
                <a:defRPr/>
              </a:pPr>
              <a:t>‹#›</a:t>
            </a:fld>
            <a:endParaRPr lang="en-US" altLang="en-US"/>
          </a:p>
        </p:txBody>
      </p:sp>
      <p:sp>
        <p:nvSpPr>
          <p:cNvPr id="8" name="Footer Placeholder 4">
            <a:extLst>
              <a:ext uri="{FF2B5EF4-FFF2-40B4-BE49-F238E27FC236}">
                <a16:creationId xmlns:a16="http://schemas.microsoft.com/office/drawing/2014/main" id="{9E3D6BD4-9DC9-BF84-FE02-80702E0F9F9C}"/>
              </a:ext>
            </a:extLst>
          </p:cNvPr>
          <p:cNvSpPr>
            <a:spLocks noGrp="1"/>
          </p:cNvSpPr>
          <p:nvPr>
            <p:ph type="ftr" sz="quarter" idx="11"/>
          </p:nvPr>
        </p:nvSpPr>
        <p:spPr/>
        <p:txBody>
          <a:bodyPr/>
          <a:lstStyle>
            <a:lvl1pPr>
              <a:defRPr/>
            </a:lvl1pPr>
          </a:lstStyle>
          <a:p>
            <a:pPr>
              <a:defRPr/>
            </a:pPr>
            <a:r>
              <a:rPr lang="en-US"/>
              <a:t>CY23 MOC Training </a:t>
            </a:r>
          </a:p>
        </p:txBody>
      </p:sp>
      <p:sp>
        <p:nvSpPr>
          <p:cNvPr id="9" name="Date Placeholder 3">
            <a:extLst>
              <a:ext uri="{FF2B5EF4-FFF2-40B4-BE49-F238E27FC236}">
                <a16:creationId xmlns:a16="http://schemas.microsoft.com/office/drawing/2014/main" id="{F3687286-A3F5-639A-0266-FE93BF0C8668}"/>
              </a:ext>
            </a:extLst>
          </p:cNvPr>
          <p:cNvSpPr>
            <a:spLocks noGrp="1"/>
          </p:cNvSpPr>
          <p:nvPr>
            <p:ph type="dt" sz="half" idx="12"/>
          </p:nvPr>
        </p:nvSpPr>
        <p:spPr/>
        <p:txBody>
          <a:bodyPr/>
          <a:lstStyle>
            <a:lvl1pPr>
              <a:defRPr/>
            </a:lvl1pPr>
          </a:lstStyle>
          <a:p>
            <a:pPr>
              <a:defRPr/>
            </a:pPr>
            <a:endParaRPr lang="en-US"/>
          </a:p>
        </p:txBody>
      </p:sp>
    </p:spTree>
    <p:extLst>
      <p:ext uri="{BB962C8B-B14F-4D97-AF65-F5344CB8AC3E}">
        <p14:creationId xmlns:p14="http://schemas.microsoft.com/office/powerpoint/2010/main" val="29565572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Slide Number Placeholder 5">
            <a:extLst>
              <a:ext uri="{FF2B5EF4-FFF2-40B4-BE49-F238E27FC236}">
                <a16:creationId xmlns:a16="http://schemas.microsoft.com/office/drawing/2014/main" id="{3AE1B729-98CD-9B42-9A9E-09D2EAF40BF5}"/>
              </a:ext>
            </a:extLst>
          </p:cNvPr>
          <p:cNvSpPr>
            <a:spLocks noGrp="1"/>
          </p:cNvSpPr>
          <p:nvPr>
            <p:ph type="sldNum" sz="quarter" idx="10"/>
          </p:nvPr>
        </p:nvSpPr>
        <p:spPr>
          <a:ln/>
        </p:spPr>
        <p:txBody>
          <a:bodyPr/>
          <a:lstStyle>
            <a:lvl1pPr>
              <a:defRPr/>
            </a:lvl1pPr>
          </a:lstStyle>
          <a:p>
            <a:pPr>
              <a:defRPr/>
            </a:pPr>
            <a:fld id="{87B675AA-B0CF-49E4-A131-32F319FFB2A5}" type="slidenum">
              <a:rPr lang="en-US" altLang="en-US"/>
              <a:pPr>
                <a:defRPr/>
              </a:pPr>
              <a:t>‹#›</a:t>
            </a:fld>
            <a:endParaRPr lang="en-US" altLang="en-US"/>
          </a:p>
        </p:txBody>
      </p:sp>
      <p:sp>
        <p:nvSpPr>
          <p:cNvPr id="4" name="Footer Placeholder 4">
            <a:extLst>
              <a:ext uri="{FF2B5EF4-FFF2-40B4-BE49-F238E27FC236}">
                <a16:creationId xmlns:a16="http://schemas.microsoft.com/office/drawing/2014/main" id="{07DAF11B-FF45-C383-5F42-153F40D04CF7}"/>
              </a:ext>
            </a:extLst>
          </p:cNvPr>
          <p:cNvSpPr>
            <a:spLocks noGrp="1"/>
          </p:cNvSpPr>
          <p:nvPr>
            <p:ph type="ftr" sz="quarter" idx="11"/>
          </p:nvPr>
        </p:nvSpPr>
        <p:spPr/>
        <p:txBody>
          <a:bodyPr/>
          <a:lstStyle>
            <a:lvl1pPr>
              <a:defRPr/>
            </a:lvl1pPr>
          </a:lstStyle>
          <a:p>
            <a:pPr>
              <a:defRPr/>
            </a:pPr>
            <a:r>
              <a:rPr lang="en-US"/>
              <a:t>CY23 MOC Training </a:t>
            </a:r>
          </a:p>
        </p:txBody>
      </p:sp>
      <p:sp>
        <p:nvSpPr>
          <p:cNvPr id="5" name="Date Placeholder 3">
            <a:extLst>
              <a:ext uri="{FF2B5EF4-FFF2-40B4-BE49-F238E27FC236}">
                <a16:creationId xmlns:a16="http://schemas.microsoft.com/office/drawing/2014/main" id="{A083B346-BEFE-2683-57B2-F0D9F8C01B93}"/>
              </a:ext>
            </a:extLst>
          </p:cNvPr>
          <p:cNvSpPr>
            <a:spLocks noGrp="1"/>
          </p:cNvSpPr>
          <p:nvPr>
            <p:ph type="dt" sz="half" idx="12"/>
          </p:nvPr>
        </p:nvSpPr>
        <p:spPr/>
        <p:txBody>
          <a:bodyPr/>
          <a:lstStyle>
            <a:lvl1pPr>
              <a:defRPr/>
            </a:lvl1pPr>
          </a:lstStyle>
          <a:p>
            <a:pPr>
              <a:defRPr/>
            </a:pPr>
            <a:endParaRPr lang="en-US"/>
          </a:p>
        </p:txBody>
      </p:sp>
    </p:spTree>
    <p:extLst>
      <p:ext uri="{BB962C8B-B14F-4D97-AF65-F5344CB8AC3E}">
        <p14:creationId xmlns:p14="http://schemas.microsoft.com/office/powerpoint/2010/main" val="1564787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83642AD5-98EE-7567-28DD-CB047FBDFD21}"/>
              </a:ext>
            </a:extLst>
          </p:cNvPr>
          <p:cNvSpPr>
            <a:spLocks noGrp="1"/>
          </p:cNvSpPr>
          <p:nvPr>
            <p:ph type="sldNum" sz="quarter" idx="10"/>
          </p:nvPr>
        </p:nvSpPr>
        <p:spPr>
          <a:ln/>
        </p:spPr>
        <p:txBody>
          <a:bodyPr/>
          <a:lstStyle>
            <a:lvl1pPr>
              <a:defRPr/>
            </a:lvl1pPr>
          </a:lstStyle>
          <a:p>
            <a:pPr>
              <a:defRPr/>
            </a:pPr>
            <a:fld id="{BD74C208-21AF-4E80-9521-FDCF084F21DC}" type="slidenum">
              <a:rPr lang="en-US" altLang="en-US"/>
              <a:pPr>
                <a:defRPr/>
              </a:pPr>
              <a:t>‹#›</a:t>
            </a:fld>
            <a:endParaRPr lang="en-US" altLang="en-US"/>
          </a:p>
        </p:txBody>
      </p:sp>
      <p:sp>
        <p:nvSpPr>
          <p:cNvPr id="3" name="Footer Placeholder 4">
            <a:extLst>
              <a:ext uri="{FF2B5EF4-FFF2-40B4-BE49-F238E27FC236}">
                <a16:creationId xmlns:a16="http://schemas.microsoft.com/office/drawing/2014/main" id="{AEFE34C9-0568-B199-2C06-2DB7F510DFA4}"/>
              </a:ext>
            </a:extLst>
          </p:cNvPr>
          <p:cNvSpPr>
            <a:spLocks noGrp="1"/>
          </p:cNvSpPr>
          <p:nvPr>
            <p:ph type="ftr" sz="quarter" idx="11"/>
          </p:nvPr>
        </p:nvSpPr>
        <p:spPr/>
        <p:txBody>
          <a:bodyPr/>
          <a:lstStyle>
            <a:lvl1pPr>
              <a:defRPr/>
            </a:lvl1pPr>
          </a:lstStyle>
          <a:p>
            <a:pPr>
              <a:defRPr/>
            </a:pPr>
            <a:r>
              <a:rPr lang="en-US"/>
              <a:t>CY23 MOC Training </a:t>
            </a:r>
          </a:p>
        </p:txBody>
      </p:sp>
      <p:sp>
        <p:nvSpPr>
          <p:cNvPr id="4" name="Date Placeholder 3">
            <a:extLst>
              <a:ext uri="{FF2B5EF4-FFF2-40B4-BE49-F238E27FC236}">
                <a16:creationId xmlns:a16="http://schemas.microsoft.com/office/drawing/2014/main" id="{ABB3A2ED-4B24-C88B-11F9-6899B15AE1F6}"/>
              </a:ext>
            </a:extLst>
          </p:cNvPr>
          <p:cNvSpPr>
            <a:spLocks noGrp="1"/>
          </p:cNvSpPr>
          <p:nvPr>
            <p:ph type="dt" sz="half" idx="12"/>
          </p:nvPr>
        </p:nvSpPr>
        <p:spPr/>
        <p:txBody>
          <a:bodyPr/>
          <a:lstStyle>
            <a:lvl1pPr>
              <a:defRPr/>
            </a:lvl1pPr>
          </a:lstStyle>
          <a:p>
            <a:pPr>
              <a:defRPr/>
            </a:pPr>
            <a:endParaRPr lang="en-US"/>
          </a:p>
        </p:txBody>
      </p:sp>
    </p:spTree>
    <p:extLst>
      <p:ext uri="{BB962C8B-B14F-4D97-AF65-F5344CB8AC3E}">
        <p14:creationId xmlns:p14="http://schemas.microsoft.com/office/powerpoint/2010/main" val="2738068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5">
            <a:extLst>
              <a:ext uri="{FF2B5EF4-FFF2-40B4-BE49-F238E27FC236}">
                <a16:creationId xmlns:a16="http://schemas.microsoft.com/office/drawing/2014/main" id="{29C9010C-B133-B0F8-266D-8852191FF121}"/>
              </a:ext>
            </a:extLst>
          </p:cNvPr>
          <p:cNvSpPr>
            <a:spLocks noGrp="1"/>
          </p:cNvSpPr>
          <p:nvPr>
            <p:ph type="sldNum" sz="quarter" idx="14"/>
          </p:nvPr>
        </p:nvSpPr>
        <p:spPr>
          <a:ln/>
        </p:spPr>
        <p:txBody>
          <a:bodyPr/>
          <a:lstStyle>
            <a:lvl1pPr>
              <a:defRPr/>
            </a:lvl1pPr>
          </a:lstStyle>
          <a:p>
            <a:pPr>
              <a:defRPr/>
            </a:pPr>
            <a:fld id="{5E2DE809-3C0A-4BB4-B36A-21F2116F95BF}" type="slidenum">
              <a:rPr lang="en-US" altLang="en-US"/>
              <a:pPr>
                <a:defRPr/>
              </a:pPr>
              <a:t>‹#›</a:t>
            </a:fld>
            <a:endParaRPr lang="en-US" altLang="en-US"/>
          </a:p>
        </p:txBody>
      </p:sp>
      <p:sp>
        <p:nvSpPr>
          <p:cNvPr id="5" name="Footer Placeholder 4">
            <a:extLst>
              <a:ext uri="{FF2B5EF4-FFF2-40B4-BE49-F238E27FC236}">
                <a16:creationId xmlns:a16="http://schemas.microsoft.com/office/drawing/2014/main" id="{2E91C651-9A6D-9772-C7B8-75F460C4D667}"/>
              </a:ext>
            </a:extLst>
          </p:cNvPr>
          <p:cNvSpPr>
            <a:spLocks noGrp="1"/>
          </p:cNvSpPr>
          <p:nvPr>
            <p:ph type="ftr" sz="quarter" idx="15"/>
          </p:nvPr>
        </p:nvSpPr>
        <p:spPr/>
        <p:txBody>
          <a:bodyPr/>
          <a:lstStyle>
            <a:lvl1pPr>
              <a:defRPr/>
            </a:lvl1pPr>
          </a:lstStyle>
          <a:p>
            <a:pPr>
              <a:defRPr/>
            </a:pPr>
            <a:r>
              <a:rPr lang="en-US"/>
              <a:t>CY23 MOC Training </a:t>
            </a:r>
          </a:p>
        </p:txBody>
      </p:sp>
      <p:sp>
        <p:nvSpPr>
          <p:cNvPr id="6" name="Date Placeholder 3">
            <a:extLst>
              <a:ext uri="{FF2B5EF4-FFF2-40B4-BE49-F238E27FC236}">
                <a16:creationId xmlns:a16="http://schemas.microsoft.com/office/drawing/2014/main" id="{B78DF6DA-CB73-A4FD-1CD1-6941156A96F9}"/>
              </a:ext>
            </a:extLst>
          </p:cNvPr>
          <p:cNvSpPr>
            <a:spLocks noGrp="1"/>
          </p:cNvSpPr>
          <p:nvPr>
            <p:ph type="dt" sz="half" idx="16"/>
          </p:nvPr>
        </p:nvSpPr>
        <p:spPr/>
        <p:txBody>
          <a:bodyPr/>
          <a:lstStyle>
            <a:lvl1pPr>
              <a:defRPr/>
            </a:lvl1pPr>
          </a:lstStyle>
          <a:p>
            <a:pPr>
              <a:defRPr/>
            </a:pPr>
            <a:endParaRPr lang="en-US"/>
          </a:p>
        </p:txBody>
      </p:sp>
    </p:spTree>
    <p:extLst>
      <p:ext uri="{BB962C8B-B14F-4D97-AF65-F5344CB8AC3E}">
        <p14:creationId xmlns:p14="http://schemas.microsoft.com/office/powerpoint/2010/main" val="35443956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Slide Number Placeholder 5">
            <a:extLst>
              <a:ext uri="{FF2B5EF4-FFF2-40B4-BE49-F238E27FC236}">
                <a16:creationId xmlns:a16="http://schemas.microsoft.com/office/drawing/2014/main" id="{CC74B788-DBDE-ADC1-632D-B91B10E2E701}"/>
              </a:ext>
            </a:extLst>
          </p:cNvPr>
          <p:cNvSpPr>
            <a:spLocks noGrp="1"/>
          </p:cNvSpPr>
          <p:nvPr>
            <p:ph type="sldNum" sz="quarter" idx="10"/>
          </p:nvPr>
        </p:nvSpPr>
        <p:spPr>
          <a:ln/>
        </p:spPr>
        <p:txBody>
          <a:bodyPr/>
          <a:lstStyle>
            <a:lvl1pPr>
              <a:defRPr/>
            </a:lvl1pPr>
          </a:lstStyle>
          <a:p>
            <a:pPr>
              <a:defRPr/>
            </a:pPr>
            <a:fld id="{B1855428-FEF7-41CE-80CF-0409932493F2}" type="slidenum">
              <a:rPr lang="en-US" altLang="en-US"/>
              <a:pPr>
                <a:defRPr/>
              </a:pPr>
              <a:t>‹#›</a:t>
            </a:fld>
            <a:endParaRPr lang="en-US" altLang="en-US"/>
          </a:p>
        </p:txBody>
      </p:sp>
      <p:sp>
        <p:nvSpPr>
          <p:cNvPr id="6" name="Footer Placeholder 4">
            <a:extLst>
              <a:ext uri="{FF2B5EF4-FFF2-40B4-BE49-F238E27FC236}">
                <a16:creationId xmlns:a16="http://schemas.microsoft.com/office/drawing/2014/main" id="{C255B634-EEB0-D580-7D0F-2B90A9683DA0}"/>
              </a:ext>
            </a:extLst>
          </p:cNvPr>
          <p:cNvSpPr>
            <a:spLocks noGrp="1"/>
          </p:cNvSpPr>
          <p:nvPr>
            <p:ph type="ftr" sz="quarter" idx="11"/>
          </p:nvPr>
        </p:nvSpPr>
        <p:spPr/>
        <p:txBody>
          <a:bodyPr/>
          <a:lstStyle>
            <a:lvl1pPr>
              <a:defRPr/>
            </a:lvl1pPr>
          </a:lstStyle>
          <a:p>
            <a:pPr>
              <a:defRPr/>
            </a:pPr>
            <a:r>
              <a:rPr lang="en-US"/>
              <a:t>CY23 MOC Training </a:t>
            </a:r>
          </a:p>
        </p:txBody>
      </p:sp>
      <p:sp>
        <p:nvSpPr>
          <p:cNvPr id="7" name="Date Placeholder 3">
            <a:extLst>
              <a:ext uri="{FF2B5EF4-FFF2-40B4-BE49-F238E27FC236}">
                <a16:creationId xmlns:a16="http://schemas.microsoft.com/office/drawing/2014/main" id="{3C21012B-C919-4B84-8B9E-9270F2CED8F3}"/>
              </a:ext>
            </a:extLst>
          </p:cNvPr>
          <p:cNvSpPr>
            <a:spLocks noGrp="1"/>
          </p:cNvSpPr>
          <p:nvPr>
            <p:ph type="dt" sz="half" idx="12"/>
          </p:nvPr>
        </p:nvSpPr>
        <p:spPr/>
        <p:txBody>
          <a:bodyPr/>
          <a:lstStyle>
            <a:lvl1pPr>
              <a:defRPr/>
            </a:lvl1pPr>
          </a:lstStyle>
          <a:p>
            <a:pPr>
              <a:defRPr/>
            </a:pPr>
            <a:endParaRPr lang="en-US"/>
          </a:p>
        </p:txBody>
      </p:sp>
    </p:spTree>
    <p:extLst>
      <p:ext uri="{BB962C8B-B14F-4D97-AF65-F5344CB8AC3E}">
        <p14:creationId xmlns:p14="http://schemas.microsoft.com/office/powerpoint/2010/main" val="386357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a:extLst>
              <a:ext uri="{FF2B5EF4-FFF2-40B4-BE49-F238E27FC236}">
                <a16:creationId xmlns:a16="http://schemas.microsoft.com/office/drawing/2014/main" id="{BC596819-18F1-49EC-EAF3-B48792D7DCFC}"/>
              </a:ext>
            </a:extLst>
          </p:cNvPr>
          <p:cNvSpPr>
            <a:spLocks noGrp="1"/>
          </p:cNvSpPr>
          <p:nvPr>
            <p:ph type="sldNum" sz="quarter" idx="10"/>
          </p:nvPr>
        </p:nvSpPr>
        <p:spPr>
          <a:ln/>
        </p:spPr>
        <p:txBody>
          <a:bodyPr/>
          <a:lstStyle>
            <a:lvl1pPr>
              <a:defRPr/>
            </a:lvl1pPr>
          </a:lstStyle>
          <a:p>
            <a:pPr>
              <a:defRPr/>
            </a:pPr>
            <a:fld id="{544E785A-AA0F-42FA-AAAA-69B1D70AF6C4}" type="slidenum">
              <a:rPr lang="en-US" altLang="en-US"/>
              <a:pPr>
                <a:defRPr/>
              </a:pPr>
              <a:t>‹#›</a:t>
            </a:fld>
            <a:endParaRPr lang="en-US" altLang="en-US"/>
          </a:p>
        </p:txBody>
      </p:sp>
      <p:sp>
        <p:nvSpPr>
          <p:cNvPr id="5" name="Footer Placeholder 4">
            <a:extLst>
              <a:ext uri="{FF2B5EF4-FFF2-40B4-BE49-F238E27FC236}">
                <a16:creationId xmlns:a16="http://schemas.microsoft.com/office/drawing/2014/main" id="{4DB7C17C-10C9-C4D1-9F8E-254996D8CA2C}"/>
              </a:ext>
            </a:extLst>
          </p:cNvPr>
          <p:cNvSpPr>
            <a:spLocks noGrp="1"/>
          </p:cNvSpPr>
          <p:nvPr>
            <p:ph type="ftr" sz="quarter" idx="11"/>
          </p:nvPr>
        </p:nvSpPr>
        <p:spPr/>
        <p:txBody>
          <a:bodyPr/>
          <a:lstStyle>
            <a:lvl1pPr>
              <a:defRPr/>
            </a:lvl1pPr>
          </a:lstStyle>
          <a:p>
            <a:pPr>
              <a:defRPr/>
            </a:pPr>
            <a:r>
              <a:rPr lang="en-US"/>
              <a:t>CY23 MOC Training </a:t>
            </a:r>
          </a:p>
        </p:txBody>
      </p:sp>
      <p:sp>
        <p:nvSpPr>
          <p:cNvPr id="6" name="Date Placeholder 3">
            <a:extLst>
              <a:ext uri="{FF2B5EF4-FFF2-40B4-BE49-F238E27FC236}">
                <a16:creationId xmlns:a16="http://schemas.microsoft.com/office/drawing/2014/main" id="{2AD385DE-2A44-2170-0303-34BA60AB05A2}"/>
              </a:ext>
            </a:extLst>
          </p:cNvPr>
          <p:cNvSpPr>
            <a:spLocks noGrp="1"/>
          </p:cNvSpPr>
          <p:nvPr>
            <p:ph type="dt" sz="half" idx="12"/>
          </p:nvPr>
        </p:nvSpPr>
        <p:spPr/>
        <p:txBody>
          <a:bodyPr/>
          <a:lstStyle>
            <a:lvl1pPr>
              <a:defRPr/>
            </a:lvl1pPr>
          </a:lstStyle>
          <a:p>
            <a:pPr>
              <a:defRPr/>
            </a:pPr>
            <a:endParaRPr lang="en-US"/>
          </a:p>
        </p:txBody>
      </p:sp>
    </p:spTree>
    <p:extLst>
      <p:ext uri="{BB962C8B-B14F-4D97-AF65-F5344CB8AC3E}">
        <p14:creationId xmlns:p14="http://schemas.microsoft.com/office/powerpoint/2010/main" val="2847940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a:extLst>
              <a:ext uri="{FF2B5EF4-FFF2-40B4-BE49-F238E27FC236}">
                <a16:creationId xmlns:a16="http://schemas.microsoft.com/office/drawing/2014/main" id="{83C2DF2C-CD92-3F75-D670-FA8FBCD1CB18}"/>
              </a:ext>
            </a:extLst>
          </p:cNvPr>
          <p:cNvSpPr>
            <a:spLocks noGrp="1"/>
          </p:cNvSpPr>
          <p:nvPr>
            <p:ph type="sldNum" sz="quarter" idx="10"/>
          </p:nvPr>
        </p:nvSpPr>
        <p:spPr>
          <a:ln/>
        </p:spPr>
        <p:txBody>
          <a:bodyPr/>
          <a:lstStyle>
            <a:lvl1pPr>
              <a:defRPr/>
            </a:lvl1pPr>
          </a:lstStyle>
          <a:p>
            <a:pPr>
              <a:defRPr/>
            </a:pPr>
            <a:fld id="{8BF00544-5636-4610-9CA9-622B8DDA0226}" type="slidenum">
              <a:rPr lang="en-US" altLang="en-US"/>
              <a:pPr>
                <a:defRPr/>
              </a:pPr>
              <a:t>‹#›</a:t>
            </a:fld>
            <a:endParaRPr lang="en-US" altLang="en-US"/>
          </a:p>
        </p:txBody>
      </p:sp>
      <p:sp>
        <p:nvSpPr>
          <p:cNvPr id="5" name="Footer Placeholder 4">
            <a:extLst>
              <a:ext uri="{FF2B5EF4-FFF2-40B4-BE49-F238E27FC236}">
                <a16:creationId xmlns:a16="http://schemas.microsoft.com/office/drawing/2014/main" id="{B32FB1C8-BD26-ED02-CFAE-1242EE005CC0}"/>
              </a:ext>
            </a:extLst>
          </p:cNvPr>
          <p:cNvSpPr>
            <a:spLocks noGrp="1"/>
          </p:cNvSpPr>
          <p:nvPr>
            <p:ph type="ftr" sz="quarter" idx="11"/>
          </p:nvPr>
        </p:nvSpPr>
        <p:spPr/>
        <p:txBody>
          <a:bodyPr/>
          <a:lstStyle>
            <a:lvl1pPr>
              <a:defRPr/>
            </a:lvl1pPr>
          </a:lstStyle>
          <a:p>
            <a:pPr>
              <a:defRPr/>
            </a:pPr>
            <a:r>
              <a:rPr lang="en-US"/>
              <a:t>CY23 MOC Training </a:t>
            </a:r>
          </a:p>
        </p:txBody>
      </p:sp>
      <p:sp>
        <p:nvSpPr>
          <p:cNvPr id="6" name="Date Placeholder 3">
            <a:extLst>
              <a:ext uri="{FF2B5EF4-FFF2-40B4-BE49-F238E27FC236}">
                <a16:creationId xmlns:a16="http://schemas.microsoft.com/office/drawing/2014/main" id="{2D1AA728-1D20-F847-1CFE-23C34CAFA253}"/>
              </a:ext>
            </a:extLst>
          </p:cNvPr>
          <p:cNvSpPr>
            <a:spLocks noGrp="1"/>
          </p:cNvSpPr>
          <p:nvPr>
            <p:ph type="dt" sz="half" idx="12"/>
          </p:nvPr>
        </p:nvSpPr>
        <p:spPr/>
        <p:txBody>
          <a:bodyPr/>
          <a:lstStyle>
            <a:lvl1pPr>
              <a:defRPr/>
            </a:lvl1pPr>
          </a:lstStyle>
          <a:p>
            <a:pPr>
              <a:defRPr/>
            </a:pPr>
            <a:endParaRPr lang="en-US"/>
          </a:p>
        </p:txBody>
      </p:sp>
    </p:spTree>
    <p:extLst>
      <p:ext uri="{BB962C8B-B14F-4D97-AF65-F5344CB8AC3E}">
        <p14:creationId xmlns:p14="http://schemas.microsoft.com/office/powerpoint/2010/main" val="31917833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1B5BABD-2299-7C14-F196-14A8E1A944FC}"/>
              </a:ext>
            </a:extLst>
          </p:cNvPr>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1027" name="Text Placeholder 2">
            <a:extLst>
              <a:ext uri="{FF2B5EF4-FFF2-40B4-BE49-F238E27FC236}">
                <a16:creationId xmlns:a16="http://schemas.microsoft.com/office/drawing/2014/main" id="{B6A86C83-F232-9365-DA98-15591BB22E19}"/>
              </a:ext>
            </a:extLst>
          </p:cNvPr>
          <p:cNvSpPr>
            <a:spLocks noGrp="1"/>
          </p:cNvSpPr>
          <p:nvPr>
            <p:ph type="body" idx="1"/>
          </p:nvPr>
        </p:nvSpPr>
        <p:spPr bwMode="auto">
          <a:xfrm>
            <a:off x="457200" y="1600200"/>
            <a:ext cx="76200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 name="Rectangle 6">
            <a:extLst>
              <a:ext uri="{FF2B5EF4-FFF2-40B4-BE49-F238E27FC236}">
                <a16:creationId xmlns:a16="http://schemas.microsoft.com/office/drawing/2014/main" id="{54D59E5E-92A1-8889-289E-9DBA977A0455}"/>
              </a:ext>
            </a:extLst>
          </p:cNvPr>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8" name="Rectangle 7">
            <a:extLst>
              <a:ext uri="{FF2B5EF4-FFF2-40B4-BE49-F238E27FC236}">
                <a16:creationId xmlns:a16="http://schemas.microsoft.com/office/drawing/2014/main" id="{CDF98719-AD3D-7B26-3DBB-D3ECA5D94722}"/>
              </a:ext>
            </a:extLst>
          </p:cNvPr>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Slide Number Placeholder 5">
            <a:extLst>
              <a:ext uri="{FF2B5EF4-FFF2-40B4-BE49-F238E27FC236}">
                <a16:creationId xmlns:a16="http://schemas.microsoft.com/office/drawing/2014/main" id="{8584C5E5-0331-3596-4A83-815D32FF50FC}"/>
              </a:ext>
            </a:extLst>
          </p:cNvPr>
          <p:cNvSpPr>
            <a:spLocks noGrp="1"/>
          </p:cNvSpPr>
          <p:nvPr>
            <p:ph type="sldNum" sz="quarter" idx="4"/>
          </p:nvPr>
        </p:nvSpPr>
        <p:spPr>
          <a:xfrm>
            <a:off x="8531225" y="5648325"/>
            <a:ext cx="549275" cy="396875"/>
          </a:xfrm>
          <a:prstGeom prst="bracketPair">
            <a:avLst>
              <a:gd name="adj" fmla="val 17949"/>
            </a:avLst>
          </a:prstGeom>
          <a:ln w="19050">
            <a:solidFill>
              <a:srgbClr val="FFFFFF"/>
            </a:solidFill>
          </a:ln>
        </p:spPr>
        <p:txBody>
          <a:bodyPr vert="horz" wrap="square" lIns="0" tIns="0" rIns="0" bIns="0" numCol="1" anchor="ctr" anchorCtr="0" compatLnSpc="1">
            <a:prstTxWarp prst="textNoShape">
              <a:avLst/>
            </a:prstTxWarp>
          </a:bodyPr>
          <a:lstStyle>
            <a:lvl1pPr algn="ctr" eaLnBrk="1" hangingPunct="1">
              <a:defRPr sz="1800">
                <a:solidFill>
                  <a:srgbClr val="FFFFFF"/>
                </a:solidFill>
              </a:defRPr>
            </a:lvl1pPr>
          </a:lstStyle>
          <a:p>
            <a:pPr>
              <a:defRPr/>
            </a:pPr>
            <a:fld id="{020AD63A-5B51-4D6A-B3D0-C31625631D2F}" type="slidenum">
              <a:rPr lang="en-US" altLang="en-US"/>
              <a:pPr>
                <a:defRPr/>
              </a:pPr>
              <a:t>‹#›</a:t>
            </a:fld>
            <a:endParaRPr lang="en-US" altLang="en-US"/>
          </a:p>
        </p:txBody>
      </p:sp>
      <p:sp>
        <p:nvSpPr>
          <p:cNvPr id="5" name="Footer Placeholder 4">
            <a:extLst>
              <a:ext uri="{FF2B5EF4-FFF2-40B4-BE49-F238E27FC236}">
                <a16:creationId xmlns:a16="http://schemas.microsoft.com/office/drawing/2014/main" id="{591799A5-49A1-ACF5-76B8-5D2693F9E1A3}"/>
              </a:ext>
            </a:extLst>
          </p:cNvPr>
          <p:cNvSpPr>
            <a:spLocks noGrp="1"/>
          </p:cNvSpPr>
          <p:nvPr>
            <p:ph type="ftr" sz="quarter" idx="3"/>
          </p:nvPr>
        </p:nvSpPr>
        <p:spPr>
          <a:xfrm rot="16200000">
            <a:off x="7587456" y="4048919"/>
            <a:ext cx="2366963" cy="365125"/>
          </a:xfrm>
          <a:prstGeom prst="rect">
            <a:avLst/>
          </a:prstGeom>
        </p:spPr>
        <p:txBody>
          <a:bodyPr vert="horz" lIns="91440" tIns="45720" rIns="91440" bIns="45720" rtlCol="0" anchor="ctr"/>
          <a:lstStyle>
            <a:lvl1pPr algn="r" eaLnBrk="1" hangingPunct="1">
              <a:defRPr sz="1200">
                <a:solidFill>
                  <a:schemeClr val="bg2"/>
                </a:solidFill>
                <a:latin typeface="Times New Roman" charset="0"/>
              </a:defRPr>
            </a:lvl1pPr>
          </a:lstStyle>
          <a:p>
            <a:pPr>
              <a:defRPr/>
            </a:pPr>
            <a:r>
              <a:rPr lang="en-US"/>
              <a:t>CY23 MOC Training </a:t>
            </a:r>
          </a:p>
        </p:txBody>
      </p:sp>
      <p:sp>
        <p:nvSpPr>
          <p:cNvPr id="4" name="Date Placeholder 3">
            <a:extLst>
              <a:ext uri="{FF2B5EF4-FFF2-40B4-BE49-F238E27FC236}">
                <a16:creationId xmlns:a16="http://schemas.microsoft.com/office/drawing/2014/main" id="{51263221-986E-8720-0E55-E8B71A8DAA76}"/>
              </a:ext>
            </a:extLst>
          </p:cNvPr>
          <p:cNvSpPr>
            <a:spLocks noGrp="1"/>
          </p:cNvSpPr>
          <p:nvPr>
            <p:ph type="dt" sz="half" idx="2"/>
          </p:nvPr>
        </p:nvSpPr>
        <p:spPr>
          <a:xfrm rot="16200000">
            <a:off x="7551738" y="1646237"/>
            <a:ext cx="2438400" cy="365125"/>
          </a:xfrm>
          <a:prstGeom prst="rect">
            <a:avLst/>
          </a:prstGeom>
        </p:spPr>
        <p:txBody>
          <a:bodyPr vert="horz" lIns="91440" tIns="45720" rIns="91440" bIns="45720" rtlCol="0" anchor="ctr"/>
          <a:lstStyle>
            <a:lvl1pPr algn="l" eaLnBrk="1" hangingPunct="1">
              <a:defRPr sz="1200">
                <a:solidFill>
                  <a:schemeClr val="bg2"/>
                </a:solidFill>
                <a:latin typeface="Times New Roman" charset="0"/>
              </a:defRPr>
            </a:lvl1pPr>
          </a:lstStyle>
          <a:p>
            <a:pPr>
              <a:defRPr/>
            </a:pPr>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dt="0"/>
  <p:txStyles>
    <p:titleStyle>
      <a:lvl1pPr algn="l" rtl="0" eaLnBrk="0" fontAlgn="base" hangingPunct="0">
        <a:spcBef>
          <a:spcPct val="0"/>
        </a:spcBef>
        <a:spcAft>
          <a:spcPct val="0"/>
        </a:spcAft>
        <a:defRPr sz="4600" kern="1200" spc="-100">
          <a:solidFill>
            <a:schemeClr val="tx2"/>
          </a:solidFill>
          <a:latin typeface="+mj-lt"/>
          <a:ea typeface="+mj-ea"/>
          <a:cs typeface="+mj-cs"/>
        </a:defRPr>
      </a:lvl1pPr>
      <a:lvl2pPr algn="l" rtl="0" eaLnBrk="0" fontAlgn="base" hangingPunct="0">
        <a:spcBef>
          <a:spcPct val="0"/>
        </a:spcBef>
        <a:spcAft>
          <a:spcPct val="0"/>
        </a:spcAft>
        <a:defRPr sz="4600">
          <a:solidFill>
            <a:schemeClr val="tx2"/>
          </a:solidFill>
          <a:latin typeface="Cambria" pitchFamily="18" charset="0"/>
        </a:defRPr>
      </a:lvl2pPr>
      <a:lvl3pPr algn="l" rtl="0" eaLnBrk="0" fontAlgn="base" hangingPunct="0">
        <a:spcBef>
          <a:spcPct val="0"/>
        </a:spcBef>
        <a:spcAft>
          <a:spcPct val="0"/>
        </a:spcAft>
        <a:defRPr sz="4600">
          <a:solidFill>
            <a:schemeClr val="tx2"/>
          </a:solidFill>
          <a:latin typeface="Cambria" pitchFamily="18" charset="0"/>
        </a:defRPr>
      </a:lvl3pPr>
      <a:lvl4pPr algn="l" rtl="0" eaLnBrk="0" fontAlgn="base" hangingPunct="0">
        <a:spcBef>
          <a:spcPct val="0"/>
        </a:spcBef>
        <a:spcAft>
          <a:spcPct val="0"/>
        </a:spcAft>
        <a:defRPr sz="4600">
          <a:solidFill>
            <a:schemeClr val="tx2"/>
          </a:solidFill>
          <a:latin typeface="Cambria" pitchFamily="18" charset="0"/>
        </a:defRPr>
      </a:lvl4pPr>
      <a:lvl5pPr algn="l" rtl="0" eaLnBrk="0" fontAlgn="base" hangingPunct="0">
        <a:spcBef>
          <a:spcPct val="0"/>
        </a:spcBef>
        <a:spcAft>
          <a:spcPct val="0"/>
        </a:spcAft>
        <a:defRPr sz="4600">
          <a:solidFill>
            <a:schemeClr val="tx2"/>
          </a:solidFill>
          <a:latin typeface="Cambria" pitchFamily="18" charset="0"/>
        </a:defRPr>
      </a:lvl5pPr>
      <a:lvl6pPr marL="457200" algn="l" rtl="0" fontAlgn="base">
        <a:spcBef>
          <a:spcPct val="0"/>
        </a:spcBef>
        <a:spcAft>
          <a:spcPct val="0"/>
        </a:spcAft>
        <a:defRPr sz="4600">
          <a:solidFill>
            <a:schemeClr val="tx2"/>
          </a:solidFill>
          <a:latin typeface="Cambria" pitchFamily="18" charset="0"/>
        </a:defRPr>
      </a:lvl6pPr>
      <a:lvl7pPr marL="914400" algn="l" rtl="0" fontAlgn="base">
        <a:spcBef>
          <a:spcPct val="0"/>
        </a:spcBef>
        <a:spcAft>
          <a:spcPct val="0"/>
        </a:spcAft>
        <a:defRPr sz="4600">
          <a:solidFill>
            <a:schemeClr val="tx2"/>
          </a:solidFill>
          <a:latin typeface="Cambria" pitchFamily="18" charset="0"/>
        </a:defRPr>
      </a:lvl7pPr>
      <a:lvl8pPr marL="1371600" algn="l" rtl="0" fontAlgn="base">
        <a:spcBef>
          <a:spcPct val="0"/>
        </a:spcBef>
        <a:spcAft>
          <a:spcPct val="0"/>
        </a:spcAft>
        <a:defRPr sz="4600">
          <a:solidFill>
            <a:schemeClr val="tx2"/>
          </a:solidFill>
          <a:latin typeface="Cambria" pitchFamily="18" charset="0"/>
        </a:defRPr>
      </a:lvl8pPr>
      <a:lvl9pPr marL="1828800" algn="l" rtl="0" fontAlgn="base">
        <a:spcBef>
          <a:spcPct val="0"/>
        </a:spcBef>
        <a:spcAft>
          <a:spcPct val="0"/>
        </a:spcAft>
        <a:defRPr sz="4600">
          <a:solidFill>
            <a:schemeClr val="tx2"/>
          </a:solidFill>
          <a:latin typeface="Cambria" pitchFamily="18" charset="0"/>
        </a:defRPr>
      </a:lvl9pPr>
    </p:titleStyle>
    <p:bodyStyle>
      <a:lvl1pPr marL="342900" indent="-228600" algn="l" rtl="0" eaLnBrk="0" fontAlgn="base" hangingPunct="0">
        <a:spcBef>
          <a:spcPct val="20000"/>
        </a:spcBef>
        <a:spcAft>
          <a:spcPct val="0"/>
        </a:spcAft>
        <a:buClr>
          <a:schemeClr val="accent1"/>
        </a:buClr>
        <a:buFont typeface="Arial" panose="020B0604020202020204" pitchFamily="34" charset="0"/>
        <a:buChar char="•"/>
        <a:defRPr sz="2200" kern="1200">
          <a:solidFill>
            <a:schemeClr val="tx1"/>
          </a:solidFill>
          <a:latin typeface="+mn-lt"/>
          <a:ea typeface="+mn-ea"/>
          <a:cs typeface="+mn-cs"/>
        </a:defRPr>
      </a:lvl1pPr>
      <a:lvl2pPr marL="639763" indent="-228600" algn="l" rtl="0" eaLnBrk="0" fontAlgn="base" hangingPunct="0">
        <a:spcBef>
          <a:spcPct val="20000"/>
        </a:spcBef>
        <a:spcAft>
          <a:spcPct val="0"/>
        </a:spcAft>
        <a:buClr>
          <a:schemeClr val="accent2"/>
        </a:buClr>
        <a:buFont typeface="Arial" panose="020B0604020202020204" pitchFamily="34" charset="0"/>
        <a:buChar char="•"/>
        <a:defRPr sz="2000" kern="1200">
          <a:solidFill>
            <a:schemeClr val="tx1"/>
          </a:solidFill>
          <a:latin typeface="+mn-lt"/>
          <a:ea typeface="+mn-ea"/>
          <a:cs typeface="+mn-cs"/>
        </a:defRPr>
      </a:lvl2pPr>
      <a:lvl3pPr marL="1004888" indent="-228600" algn="l" rtl="0" eaLnBrk="0" fontAlgn="base" hangingPunct="0">
        <a:spcBef>
          <a:spcPct val="20000"/>
        </a:spcBef>
        <a:spcAft>
          <a:spcPct val="0"/>
        </a:spcAft>
        <a:buClr>
          <a:srgbClr val="9BBB59"/>
        </a:buClr>
        <a:buFont typeface="Arial" panose="020B0604020202020204" pitchFamily="34" charset="0"/>
        <a:buChar char="•"/>
        <a:defRPr kern="1200">
          <a:solidFill>
            <a:schemeClr val="tx1"/>
          </a:solidFill>
          <a:latin typeface="+mn-lt"/>
          <a:ea typeface="+mn-ea"/>
          <a:cs typeface="+mn-cs"/>
        </a:defRPr>
      </a:lvl3pPr>
      <a:lvl4pPr marL="1279525" indent="-228600" algn="l" rtl="0" eaLnBrk="0" fontAlgn="base" hangingPunct="0">
        <a:spcBef>
          <a:spcPct val="20000"/>
        </a:spcBef>
        <a:spcAft>
          <a:spcPct val="0"/>
        </a:spcAft>
        <a:buClr>
          <a:srgbClr val="8064A2"/>
        </a:buClr>
        <a:buFont typeface="Arial" panose="020B0604020202020204" pitchFamily="34" charset="0"/>
        <a:buChar char="•"/>
        <a:defRPr sz="1600" kern="1200">
          <a:solidFill>
            <a:schemeClr val="tx1"/>
          </a:solidFill>
          <a:latin typeface="+mn-lt"/>
          <a:ea typeface="+mn-ea"/>
          <a:cs typeface="+mn-cs"/>
        </a:defRPr>
      </a:lvl4pPr>
      <a:lvl5pPr marL="1554163" indent="-228600" algn="l" rtl="0" eaLnBrk="0" fontAlgn="base" hangingPunct="0">
        <a:spcBef>
          <a:spcPct val="20000"/>
        </a:spcBef>
        <a:spcAft>
          <a:spcPct val="0"/>
        </a:spcAft>
        <a:buClr>
          <a:srgbClr val="4BACC6"/>
        </a:buClr>
        <a:buFont typeface="Arial" panose="020B0604020202020204" pitchFamily="34" charset="0"/>
        <a:buChar char="•"/>
        <a:defRPr sz="1400" kern="120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D93A7-A2E7-5DE1-1A85-A859B21F2989}"/>
              </a:ext>
            </a:extLst>
          </p:cNvPr>
          <p:cNvSpPr>
            <a:spLocks noGrp="1"/>
          </p:cNvSpPr>
          <p:nvPr>
            <p:ph type="ctrTitle"/>
          </p:nvPr>
        </p:nvSpPr>
        <p:spPr>
          <a:xfrm>
            <a:off x="609600" y="2133600"/>
            <a:ext cx="7543800" cy="1755775"/>
          </a:xfrm>
        </p:spPr>
        <p:txBody>
          <a:bodyPr/>
          <a:lstStyle/>
          <a:p>
            <a:pPr algn="ctr">
              <a:defRPr/>
            </a:pPr>
            <a:br>
              <a:rPr lang="en-US" sz="4000" dirty="0"/>
            </a:br>
            <a:r>
              <a:rPr lang="en-US" sz="4000" dirty="0"/>
              <a:t>Special Needs Plan (SNP) </a:t>
            </a:r>
            <a:br>
              <a:rPr lang="en-US" sz="4000" b="1" dirty="0"/>
            </a:br>
            <a:r>
              <a:rPr lang="en-US" sz="4000" dirty="0"/>
              <a:t>Model of Care (MOC)</a:t>
            </a:r>
            <a:br>
              <a:rPr lang="en-US" sz="4000" dirty="0"/>
            </a:br>
            <a:r>
              <a:rPr lang="en-US" sz="2000" dirty="0"/>
              <a:t>Provider Training</a:t>
            </a:r>
          </a:p>
        </p:txBody>
      </p:sp>
      <p:sp>
        <p:nvSpPr>
          <p:cNvPr id="4099" name="Slide Number Placeholder 3">
            <a:extLst>
              <a:ext uri="{FF2B5EF4-FFF2-40B4-BE49-F238E27FC236}">
                <a16:creationId xmlns:a16="http://schemas.microsoft.com/office/drawing/2014/main" id="{C8AEF508-8073-6666-2508-3509E2A84E37}"/>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F64EBEB3-B0B0-4B22-9EC9-F571FB7108C1}" type="slidenum">
              <a:rPr lang="en-US" altLang="en-US" sz="1800" smtClean="0">
                <a:solidFill>
                  <a:srgbClr val="FFFFFF"/>
                </a:solidFill>
              </a:rPr>
              <a:pPr/>
              <a:t>1</a:t>
            </a:fld>
            <a:endParaRPr lang="en-US" altLang="en-US" sz="1800">
              <a:solidFill>
                <a:srgbClr val="FFFFFF"/>
              </a:solidFill>
            </a:endParaRPr>
          </a:p>
        </p:txBody>
      </p:sp>
      <p:sp>
        <p:nvSpPr>
          <p:cNvPr id="4100" name="Footer Placeholder 2">
            <a:extLst>
              <a:ext uri="{FF2B5EF4-FFF2-40B4-BE49-F238E27FC236}">
                <a16:creationId xmlns:a16="http://schemas.microsoft.com/office/drawing/2014/main" id="{4D2BB5F9-7075-0B00-B729-9E9FD07B496C}"/>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chemeClr val="bg2"/>
                </a:solidFill>
              </a:rPr>
              <a:t>CY26 MOC Training </a:t>
            </a:r>
          </a:p>
        </p:txBody>
      </p:sp>
      <p:pic>
        <p:nvPicPr>
          <p:cNvPr id="4101" name="Graphic 2">
            <a:extLst>
              <a:ext uri="{FF2B5EF4-FFF2-40B4-BE49-F238E27FC236}">
                <a16:creationId xmlns:a16="http://schemas.microsoft.com/office/drawing/2014/main" id="{D9230E86-BC1A-A095-8013-914779DC66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7800" y="4695825"/>
            <a:ext cx="2895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570B4-6D63-7B70-8AB7-53BBB24A7488}"/>
              </a:ext>
            </a:extLst>
          </p:cNvPr>
          <p:cNvSpPr>
            <a:spLocks noGrp="1"/>
          </p:cNvSpPr>
          <p:nvPr>
            <p:ph type="title"/>
          </p:nvPr>
        </p:nvSpPr>
        <p:spPr/>
        <p:txBody>
          <a:bodyPr/>
          <a:lstStyle/>
          <a:p>
            <a:pPr algn="ctr">
              <a:defRPr/>
            </a:pPr>
            <a:r>
              <a:rPr lang="en-US" dirty="0"/>
              <a:t>CMS and NCQA Requirements</a:t>
            </a:r>
          </a:p>
        </p:txBody>
      </p:sp>
      <p:sp>
        <p:nvSpPr>
          <p:cNvPr id="3" name="Content Placeholder 2">
            <a:extLst>
              <a:ext uri="{FF2B5EF4-FFF2-40B4-BE49-F238E27FC236}">
                <a16:creationId xmlns:a16="http://schemas.microsoft.com/office/drawing/2014/main" id="{B3DEBD87-F1A5-C48B-F43B-9F1EAAF73F09}"/>
              </a:ext>
            </a:extLst>
          </p:cNvPr>
          <p:cNvSpPr>
            <a:spLocks noGrp="1"/>
          </p:cNvSpPr>
          <p:nvPr>
            <p:ph idx="1"/>
          </p:nvPr>
        </p:nvSpPr>
        <p:spPr/>
        <p:txBody>
          <a:bodyPr/>
          <a:lstStyle/>
          <a:p>
            <a:pPr>
              <a:defRPr/>
            </a:pPr>
            <a:r>
              <a:rPr lang="en-US" dirty="0"/>
              <a:t>This MOC training manual is a quality improvement tool that ensures the unique needs of each beneficiary enrolled in a Special Needs Plan (SNP) are identified and addressed. The Affordable Care Act requires the National Committee for Quality Assurance (NCQA) to review and approve all SNP’s MOC, using standards and scoring criteria established by Centers for Medicare and Medicaid (CMS). </a:t>
            </a:r>
          </a:p>
          <a:p>
            <a:pPr marL="114300" indent="0">
              <a:buFont typeface="Arial" panose="020B0604020202020204" pitchFamily="34" charset="0"/>
              <a:buNone/>
              <a:defRPr/>
            </a:pPr>
            <a:endParaRPr lang="en-US" dirty="0"/>
          </a:p>
          <a:p>
            <a:pPr>
              <a:defRPr/>
            </a:pPr>
            <a:r>
              <a:rPr lang="en-US" dirty="0"/>
              <a:t>This manual was created to meet the CMS regulatory requirements for a SNP’s Model of Care. It also ensures that RiverSpring staff and providers who work with SNP members have the specialized training this unique population requires. </a:t>
            </a:r>
          </a:p>
        </p:txBody>
      </p:sp>
      <p:sp>
        <p:nvSpPr>
          <p:cNvPr id="5124" name="Slide Number Placeholder 3">
            <a:extLst>
              <a:ext uri="{FF2B5EF4-FFF2-40B4-BE49-F238E27FC236}">
                <a16:creationId xmlns:a16="http://schemas.microsoft.com/office/drawing/2014/main" id="{063F9A85-1F53-DCA0-07EC-40CD33634C97}"/>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DB0F5338-F1A8-4C65-B24F-8CEA607F06D8}" type="slidenum">
              <a:rPr lang="en-US" altLang="en-US" sz="1800" smtClean="0">
                <a:solidFill>
                  <a:srgbClr val="FFFFFF"/>
                </a:solidFill>
              </a:rPr>
              <a:pPr/>
              <a:t>2</a:t>
            </a:fld>
            <a:endParaRPr lang="en-US" altLang="en-US" sz="1800">
              <a:solidFill>
                <a:srgbClr val="FFFFFF"/>
              </a:solidFill>
            </a:endParaRPr>
          </a:p>
        </p:txBody>
      </p:sp>
      <p:sp>
        <p:nvSpPr>
          <p:cNvPr id="5125" name="Footer Placeholder 4">
            <a:extLst>
              <a:ext uri="{FF2B5EF4-FFF2-40B4-BE49-F238E27FC236}">
                <a16:creationId xmlns:a16="http://schemas.microsoft.com/office/drawing/2014/main" id="{2E9DDA93-62E4-FF91-FC23-6CA411C2A723}"/>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chemeClr val="bg2"/>
                </a:solidFill>
              </a:rPr>
              <a:t>CY26 MOC Training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0A3E1-20EA-68A7-0AFA-D2E609F43D72}"/>
              </a:ext>
            </a:extLst>
          </p:cNvPr>
          <p:cNvSpPr>
            <a:spLocks noGrp="1"/>
          </p:cNvSpPr>
          <p:nvPr>
            <p:ph type="title"/>
          </p:nvPr>
        </p:nvSpPr>
        <p:spPr>
          <a:xfrm>
            <a:off x="457200" y="-6350"/>
            <a:ext cx="7620000" cy="768350"/>
          </a:xfrm>
        </p:spPr>
        <p:txBody>
          <a:bodyPr/>
          <a:lstStyle/>
          <a:p>
            <a:pPr algn="ctr">
              <a:defRPr/>
            </a:pPr>
            <a:r>
              <a:rPr lang="en-US" sz="4400" dirty="0"/>
              <a:t>Training Objectives</a:t>
            </a:r>
          </a:p>
        </p:txBody>
      </p:sp>
      <p:sp>
        <p:nvSpPr>
          <p:cNvPr id="3" name="Content Placeholder 2">
            <a:extLst>
              <a:ext uri="{FF2B5EF4-FFF2-40B4-BE49-F238E27FC236}">
                <a16:creationId xmlns:a16="http://schemas.microsoft.com/office/drawing/2014/main" id="{6C6D2679-27E0-CC43-8B6B-175962D9EA54}"/>
              </a:ext>
            </a:extLst>
          </p:cNvPr>
          <p:cNvSpPr>
            <a:spLocks noGrp="1"/>
          </p:cNvSpPr>
          <p:nvPr>
            <p:ph idx="1"/>
          </p:nvPr>
        </p:nvSpPr>
        <p:spPr>
          <a:xfrm>
            <a:off x="455613" y="914400"/>
            <a:ext cx="7850187" cy="5130800"/>
          </a:xfrm>
        </p:spPr>
        <p:txBody>
          <a:bodyPr/>
          <a:lstStyle/>
          <a:p>
            <a:pPr marL="114300" indent="0">
              <a:buFont typeface="Arial" panose="020B0604020202020204" pitchFamily="34" charset="0"/>
              <a:buNone/>
              <a:defRPr/>
            </a:pPr>
            <a:r>
              <a:rPr lang="en-US" u="sng" dirty="0"/>
              <a:t>At the end of this module you will be able to:</a:t>
            </a:r>
          </a:p>
          <a:p>
            <a:pPr lvl="1">
              <a:defRPr/>
            </a:pPr>
            <a:r>
              <a:rPr lang="en-US" dirty="0"/>
              <a:t>Familiarize your self with 2 Medicare SNP Plans offered by ElderServe Health:</a:t>
            </a:r>
          </a:p>
          <a:p>
            <a:pPr lvl="2">
              <a:defRPr/>
            </a:pPr>
            <a:r>
              <a:rPr lang="en-US" dirty="0"/>
              <a:t>ElderServe (HMO I-SNP)</a:t>
            </a:r>
          </a:p>
          <a:p>
            <a:pPr lvl="2">
              <a:defRPr/>
            </a:pPr>
            <a:r>
              <a:rPr lang="en-US" dirty="0"/>
              <a:t>ElderServe (HMO D-SNP/MAP)</a:t>
            </a:r>
          </a:p>
          <a:p>
            <a:pPr>
              <a:defRPr/>
            </a:pPr>
            <a:r>
              <a:rPr lang="en-US" dirty="0"/>
              <a:t>Describe the basic components of the MOC</a:t>
            </a:r>
          </a:p>
          <a:p>
            <a:pPr>
              <a:defRPr/>
            </a:pPr>
            <a:r>
              <a:rPr lang="en-US" dirty="0"/>
              <a:t>Member Qualifications for our plans</a:t>
            </a:r>
          </a:p>
          <a:p>
            <a:pPr>
              <a:defRPr/>
            </a:pPr>
            <a:r>
              <a:rPr lang="en-US" dirty="0"/>
              <a:t>Explain how </a:t>
            </a:r>
            <a:r>
              <a:rPr lang="en-US" dirty="0" err="1"/>
              <a:t>ElderServe’s</a:t>
            </a:r>
            <a:r>
              <a:rPr lang="en-US" dirty="0"/>
              <a:t>  medical management staff coordinates care for members with special needs.</a:t>
            </a:r>
          </a:p>
          <a:p>
            <a:pPr>
              <a:defRPr/>
            </a:pPr>
            <a:r>
              <a:rPr lang="en-US" dirty="0"/>
              <a:t>Describe the role of the provider in the implementation of the MOC program.</a:t>
            </a:r>
          </a:p>
          <a:p>
            <a:pPr>
              <a:defRPr/>
            </a:pPr>
            <a:r>
              <a:rPr lang="en-US" dirty="0"/>
              <a:t>Describe the quality programs used to monitor the effectiveness of the program goals</a:t>
            </a:r>
          </a:p>
          <a:p>
            <a:pPr>
              <a:defRPr/>
            </a:pPr>
            <a:endParaRPr lang="en-US" dirty="0"/>
          </a:p>
        </p:txBody>
      </p:sp>
      <p:sp>
        <p:nvSpPr>
          <p:cNvPr id="6148" name="Slide Number Placeholder 3">
            <a:extLst>
              <a:ext uri="{FF2B5EF4-FFF2-40B4-BE49-F238E27FC236}">
                <a16:creationId xmlns:a16="http://schemas.microsoft.com/office/drawing/2014/main" id="{6E045D21-A5C9-97D9-F31F-909813427B98}"/>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406923C7-571D-4646-8787-14A642407A61}" type="slidenum">
              <a:rPr lang="en-US" altLang="en-US" sz="1800" smtClean="0">
                <a:solidFill>
                  <a:srgbClr val="FFFFFF"/>
                </a:solidFill>
              </a:rPr>
              <a:pPr/>
              <a:t>3</a:t>
            </a:fld>
            <a:endParaRPr lang="en-US" altLang="en-US" sz="1800">
              <a:solidFill>
                <a:srgbClr val="FFFFFF"/>
              </a:solidFill>
            </a:endParaRPr>
          </a:p>
        </p:txBody>
      </p:sp>
      <p:sp>
        <p:nvSpPr>
          <p:cNvPr id="6149" name="Footer Placeholder 4">
            <a:extLst>
              <a:ext uri="{FF2B5EF4-FFF2-40B4-BE49-F238E27FC236}">
                <a16:creationId xmlns:a16="http://schemas.microsoft.com/office/drawing/2014/main" id="{CBF69162-2A80-A168-6B64-DB05C70B3390}"/>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chemeClr val="bg2"/>
                </a:solidFill>
              </a:rPr>
              <a:t>CY26 MOC Training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C489C4-A8A9-24BC-6716-992FBD349DFE}"/>
              </a:ext>
            </a:extLst>
          </p:cNvPr>
          <p:cNvSpPr>
            <a:spLocks noGrp="1"/>
          </p:cNvSpPr>
          <p:nvPr>
            <p:ph type="title"/>
          </p:nvPr>
        </p:nvSpPr>
        <p:spPr/>
        <p:txBody>
          <a:bodyPr/>
          <a:lstStyle/>
          <a:p>
            <a:pPr>
              <a:defRPr/>
            </a:pPr>
            <a:r>
              <a:rPr lang="en-US" sz="4000" dirty="0"/>
              <a:t>What is a Special Needs Plan (SNP)</a:t>
            </a:r>
          </a:p>
        </p:txBody>
      </p:sp>
      <p:sp>
        <p:nvSpPr>
          <p:cNvPr id="3" name="Content Placeholder 2">
            <a:extLst>
              <a:ext uri="{FF2B5EF4-FFF2-40B4-BE49-F238E27FC236}">
                <a16:creationId xmlns:a16="http://schemas.microsoft.com/office/drawing/2014/main" id="{9642DCE0-5922-3193-6766-9FAB65DC0F71}"/>
              </a:ext>
            </a:extLst>
          </p:cNvPr>
          <p:cNvSpPr>
            <a:spLocks noGrp="1"/>
          </p:cNvSpPr>
          <p:nvPr>
            <p:ph sz="half" idx="1"/>
          </p:nvPr>
        </p:nvSpPr>
        <p:spPr>
          <a:xfrm>
            <a:off x="306388" y="1676400"/>
            <a:ext cx="4113212" cy="5181600"/>
          </a:xfrm>
        </p:spPr>
        <p:txBody>
          <a:bodyPr/>
          <a:lstStyle/>
          <a:p>
            <a:pPr marL="114300" indent="0">
              <a:buFont typeface="Arial" panose="020B0604020202020204" pitchFamily="34" charset="0"/>
              <a:buNone/>
              <a:defRPr/>
            </a:pPr>
            <a:r>
              <a:rPr lang="en-US" b="1" dirty="0"/>
              <a:t>D-SNPs</a:t>
            </a:r>
            <a:r>
              <a:rPr lang="en-US" dirty="0"/>
              <a:t> also known as Dual Eligible SNPs (D-SNPs) are designed to provide targeted care to individuals who have both Medicare and Medicaid benefits (also known as “dual eligibles”). ElderServe Health offers one HMO D-SNP/MAP plan. </a:t>
            </a:r>
          </a:p>
          <a:p>
            <a:pPr marL="114300" indent="0">
              <a:buFont typeface="Arial" panose="020B0604020202020204" pitchFamily="34" charset="0"/>
              <a:buNone/>
              <a:defRPr/>
            </a:pPr>
            <a:endParaRPr lang="en-US" sz="1400" i="1" dirty="0">
              <a:solidFill>
                <a:schemeClr val="tx2">
                  <a:lumMod val="60000"/>
                  <a:lumOff val="40000"/>
                </a:schemeClr>
              </a:solidFill>
            </a:endParaRPr>
          </a:p>
        </p:txBody>
      </p:sp>
      <p:sp>
        <p:nvSpPr>
          <p:cNvPr id="7172" name="Content Placeholder 6">
            <a:extLst>
              <a:ext uri="{FF2B5EF4-FFF2-40B4-BE49-F238E27FC236}">
                <a16:creationId xmlns:a16="http://schemas.microsoft.com/office/drawing/2014/main" id="{3B242B82-DD2D-9FFC-8E5D-CEC92C708371}"/>
              </a:ext>
            </a:extLst>
          </p:cNvPr>
          <p:cNvSpPr>
            <a:spLocks noGrp="1"/>
          </p:cNvSpPr>
          <p:nvPr>
            <p:ph sz="half" idx="2"/>
          </p:nvPr>
        </p:nvSpPr>
        <p:spPr>
          <a:xfrm>
            <a:off x="4419600" y="1676400"/>
            <a:ext cx="3962400" cy="5105400"/>
          </a:xfrm>
        </p:spPr>
        <p:txBody>
          <a:bodyPr/>
          <a:lstStyle/>
          <a:p>
            <a:pPr marL="114300" indent="0">
              <a:buFont typeface="Arial" panose="020B0604020202020204" pitchFamily="34" charset="0"/>
              <a:buNone/>
            </a:pPr>
            <a:r>
              <a:rPr lang="en-US" altLang="en-US" b="1"/>
              <a:t>I-SNPs</a:t>
            </a:r>
            <a:r>
              <a:rPr lang="en-US" altLang="en-US"/>
              <a:t> also known as Institutional Special Needs Plans (I-SNPs) are designed to provide targeted care to residents residing in a long-term care facility or senior living community. ElderServe Health offers one HMO I-SNP plan.</a:t>
            </a:r>
          </a:p>
          <a:p>
            <a:pPr marL="114300" indent="0">
              <a:buFont typeface="Arial" panose="020B0604020202020204" pitchFamily="34" charset="0"/>
              <a:buNone/>
            </a:pPr>
            <a:endParaRPr lang="en-US" altLang="en-US"/>
          </a:p>
        </p:txBody>
      </p:sp>
      <p:sp>
        <p:nvSpPr>
          <p:cNvPr id="7173" name="Slide Number Placeholder 3">
            <a:extLst>
              <a:ext uri="{FF2B5EF4-FFF2-40B4-BE49-F238E27FC236}">
                <a16:creationId xmlns:a16="http://schemas.microsoft.com/office/drawing/2014/main" id="{1EE3560E-087F-4D14-A0C0-6673AEB4A9BC}"/>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8BA8C2F4-1315-416B-B6B9-34FE9894CF85}" type="slidenum">
              <a:rPr lang="en-US" altLang="en-US" sz="1800" smtClean="0">
                <a:solidFill>
                  <a:srgbClr val="FFFFFF"/>
                </a:solidFill>
              </a:rPr>
              <a:pPr/>
              <a:t>4</a:t>
            </a:fld>
            <a:endParaRPr lang="en-US" altLang="en-US" sz="1800">
              <a:solidFill>
                <a:srgbClr val="FFFFFF"/>
              </a:solidFill>
            </a:endParaRPr>
          </a:p>
        </p:txBody>
      </p:sp>
      <p:sp>
        <p:nvSpPr>
          <p:cNvPr id="7174" name="Footer Placeholder 4">
            <a:extLst>
              <a:ext uri="{FF2B5EF4-FFF2-40B4-BE49-F238E27FC236}">
                <a16:creationId xmlns:a16="http://schemas.microsoft.com/office/drawing/2014/main" id="{3D0EFBFA-3A57-E34B-7C04-F5142EAD99D7}"/>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chemeClr val="bg2"/>
                </a:solidFill>
              </a:rPr>
              <a:t>CY26 MOC Training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C9613-F7C8-C68C-3E03-6F51CA1B928A}"/>
              </a:ext>
            </a:extLst>
          </p:cNvPr>
          <p:cNvSpPr>
            <a:spLocks noGrp="1"/>
          </p:cNvSpPr>
          <p:nvPr>
            <p:ph type="title"/>
          </p:nvPr>
        </p:nvSpPr>
        <p:spPr>
          <a:xfrm>
            <a:off x="457200" y="76200"/>
            <a:ext cx="7620000" cy="1189038"/>
          </a:xfrm>
        </p:spPr>
        <p:txBody>
          <a:bodyPr/>
          <a:lstStyle/>
          <a:p>
            <a:pPr algn="ctr">
              <a:defRPr/>
            </a:pPr>
            <a:r>
              <a:rPr lang="en-US" sz="4400" b="1" dirty="0"/>
              <a:t>SNP Target Population</a:t>
            </a:r>
            <a:endParaRPr lang="en-US" sz="4400" dirty="0"/>
          </a:p>
        </p:txBody>
      </p:sp>
      <p:sp>
        <p:nvSpPr>
          <p:cNvPr id="8195" name="Text Placeholder 2">
            <a:extLst>
              <a:ext uri="{FF2B5EF4-FFF2-40B4-BE49-F238E27FC236}">
                <a16:creationId xmlns:a16="http://schemas.microsoft.com/office/drawing/2014/main" id="{4C6B49EC-9DF6-CDFC-D58B-19094E8CF87A}"/>
              </a:ext>
            </a:extLst>
          </p:cNvPr>
          <p:cNvSpPr>
            <a:spLocks noGrp="1"/>
          </p:cNvSpPr>
          <p:nvPr>
            <p:ph type="body" idx="1"/>
          </p:nvPr>
        </p:nvSpPr>
        <p:spPr>
          <a:xfrm>
            <a:off x="457200" y="1524000"/>
            <a:ext cx="3657600" cy="381000"/>
          </a:xfrm>
        </p:spPr>
        <p:txBody>
          <a:bodyPr/>
          <a:lstStyle/>
          <a:p>
            <a:r>
              <a:rPr lang="en-US" altLang="en-US"/>
              <a:t>ElderServe D-SNP/MAP</a:t>
            </a:r>
          </a:p>
          <a:p>
            <a:endParaRPr lang="en-US" altLang="en-US"/>
          </a:p>
        </p:txBody>
      </p:sp>
      <p:sp>
        <p:nvSpPr>
          <p:cNvPr id="8196" name="Content Placeholder 3">
            <a:extLst>
              <a:ext uri="{FF2B5EF4-FFF2-40B4-BE49-F238E27FC236}">
                <a16:creationId xmlns:a16="http://schemas.microsoft.com/office/drawing/2014/main" id="{210FAB20-50D2-A8E5-35CE-498B2D49B99C}"/>
              </a:ext>
            </a:extLst>
          </p:cNvPr>
          <p:cNvSpPr>
            <a:spLocks noGrp="1"/>
          </p:cNvSpPr>
          <p:nvPr>
            <p:ph sz="half" idx="2"/>
          </p:nvPr>
        </p:nvSpPr>
        <p:spPr>
          <a:xfrm>
            <a:off x="152400" y="1635125"/>
            <a:ext cx="4267200" cy="5146675"/>
          </a:xfrm>
        </p:spPr>
        <p:txBody>
          <a:bodyPr/>
          <a:lstStyle/>
          <a:p>
            <a:pPr>
              <a:buFont typeface="Courier New" panose="02070309020205020404" pitchFamily="49" charset="0"/>
              <a:buChar char="o"/>
            </a:pPr>
            <a:r>
              <a:rPr lang="en-US" altLang="en-US" sz="2000"/>
              <a:t>Eligible for both Medicare and Medicaid</a:t>
            </a:r>
          </a:p>
          <a:p>
            <a:pPr>
              <a:buFont typeface="Courier New" panose="02070309020205020404" pitchFamily="49" charset="0"/>
              <a:buChar char="o"/>
            </a:pPr>
            <a:r>
              <a:rPr lang="en-US" altLang="en-US" sz="2000"/>
              <a:t>Reside in ElderServe service area</a:t>
            </a:r>
          </a:p>
          <a:p>
            <a:pPr>
              <a:buFont typeface="Courier New" panose="02070309020205020404" pitchFamily="49" charset="0"/>
              <a:buChar char="o"/>
            </a:pPr>
            <a:r>
              <a:rPr lang="en-US" altLang="en-US" sz="2000"/>
              <a:t>Eligible for Medicaid determined nursing home level of care at time of enrollment</a:t>
            </a:r>
          </a:p>
          <a:p>
            <a:pPr>
              <a:buFont typeface="Courier New" panose="02070309020205020404" pitchFamily="49" charset="0"/>
              <a:buChar char="o"/>
            </a:pPr>
            <a:r>
              <a:rPr lang="en-US" altLang="en-US" sz="2000"/>
              <a:t>Eligible for long-term services and supports</a:t>
            </a:r>
          </a:p>
          <a:p>
            <a:pPr>
              <a:buFont typeface="Courier New" panose="02070309020205020404" pitchFamily="49" charset="0"/>
              <a:buChar char="o"/>
            </a:pPr>
            <a:r>
              <a:rPr lang="en-US" altLang="en-US" sz="2000"/>
              <a:t>Require community-based long term care (CBLTC) services for more than 120 days </a:t>
            </a:r>
          </a:p>
          <a:p>
            <a:pPr>
              <a:buFont typeface="Courier New" panose="02070309020205020404" pitchFamily="49" charset="0"/>
              <a:buChar char="o"/>
            </a:pPr>
            <a:r>
              <a:rPr lang="en-US" altLang="en-US" sz="2000"/>
              <a:t>Effective 9/1/2025 must meet the Minimum Needs Requirement at enrollment and reassessment.</a:t>
            </a:r>
          </a:p>
          <a:p>
            <a:endParaRPr lang="en-US" altLang="en-US"/>
          </a:p>
        </p:txBody>
      </p:sp>
      <p:sp>
        <p:nvSpPr>
          <p:cNvPr id="8197" name="Text Placeholder 4">
            <a:extLst>
              <a:ext uri="{FF2B5EF4-FFF2-40B4-BE49-F238E27FC236}">
                <a16:creationId xmlns:a16="http://schemas.microsoft.com/office/drawing/2014/main" id="{74EDDCB3-C302-C44B-2AF4-311C39FD8E4C}"/>
              </a:ext>
            </a:extLst>
          </p:cNvPr>
          <p:cNvSpPr>
            <a:spLocks noGrp="1"/>
          </p:cNvSpPr>
          <p:nvPr>
            <p:ph type="body" sz="quarter" idx="3"/>
          </p:nvPr>
        </p:nvSpPr>
        <p:spPr>
          <a:xfrm>
            <a:off x="4419600" y="1265238"/>
            <a:ext cx="3657600" cy="639762"/>
          </a:xfrm>
        </p:spPr>
        <p:txBody>
          <a:bodyPr/>
          <a:lstStyle/>
          <a:p>
            <a:r>
              <a:rPr lang="en-US" altLang="en-US"/>
              <a:t>ElderServe I-SNP</a:t>
            </a:r>
          </a:p>
          <a:p>
            <a:endParaRPr lang="en-US" altLang="en-US"/>
          </a:p>
        </p:txBody>
      </p:sp>
      <p:sp>
        <p:nvSpPr>
          <p:cNvPr id="8198" name="Content Placeholder 5">
            <a:extLst>
              <a:ext uri="{FF2B5EF4-FFF2-40B4-BE49-F238E27FC236}">
                <a16:creationId xmlns:a16="http://schemas.microsoft.com/office/drawing/2014/main" id="{0D191F5D-E506-C39E-4C89-773D7A595090}"/>
              </a:ext>
            </a:extLst>
          </p:cNvPr>
          <p:cNvSpPr>
            <a:spLocks noGrp="1"/>
          </p:cNvSpPr>
          <p:nvPr>
            <p:ph sz="quarter" idx="4"/>
          </p:nvPr>
        </p:nvSpPr>
        <p:spPr>
          <a:xfrm>
            <a:off x="4419600" y="1752600"/>
            <a:ext cx="3657600" cy="3833813"/>
          </a:xfrm>
        </p:spPr>
        <p:txBody>
          <a:bodyPr/>
          <a:lstStyle/>
          <a:p>
            <a:pPr>
              <a:buFont typeface="Courier New" panose="02070309020205020404" pitchFamily="49" charset="0"/>
              <a:buChar char="o"/>
            </a:pPr>
            <a:r>
              <a:rPr lang="en-US" altLang="en-US" sz="2000"/>
              <a:t>Eligible for Medicare </a:t>
            </a:r>
          </a:p>
          <a:p>
            <a:pPr>
              <a:buFont typeface="Courier New" panose="02070309020205020404" pitchFamily="49" charset="0"/>
              <a:buChar char="o"/>
            </a:pPr>
            <a:r>
              <a:rPr lang="en-US" altLang="en-US" sz="2000"/>
              <a:t>Reside in ElderServe service area</a:t>
            </a:r>
          </a:p>
          <a:p>
            <a:pPr>
              <a:buFont typeface="Courier New" panose="02070309020205020404" pitchFamily="49" charset="0"/>
              <a:buChar char="o"/>
            </a:pPr>
            <a:r>
              <a:rPr lang="en-US" altLang="en-US" sz="2000"/>
              <a:t>Reside in I-SNP nursing home for 90 days or longer at time of enrollment;  or Reside in community, and requires an institutional level of care</a:t>
            </a:r>
          </a:p>
        </p:txBody>
      </p:sp>
      <p:sp>
        <p:nvSpPr>
          <p:cNvPr id="8199" name="Slide Number Placeholder 6">
            <a:extLst>
              <a:ext uri="{FF2B5EF4-FFF2-40B4-BE49-F238E27FC236}">
                <a16:creationId xmlns:a16="http://schemas.microsoft.com/office/drawing/2014/main" id="{20406A06-F39F-D285-F54C-B9497913DAB7}"/>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123FC636-5B8F-4587-8EF1-06645D309DEE}" type="slidenum">
              <a:rPr lang="en-US" altLang="en-US" sz="1800" smtClean="0">
                <a:solidFill>
                  <a:srgbClr val="FFFFFF"/>
                </a:solidFill>
              </a:rPr>
              <a:pPr/>
              <a:t>5</a:t>
            </a:fld>
            <a:endParaRPr lang="en-US" altLang="en-US" sz="1800">
              <a:solidFill>
                <a:srgbClr val="FFFFFF"/>
              </a:solidFill>
            </a:endParaRPr>
          </a:p>
        </p:txBody>
      </p:sp>
      <p:sp>
        <p:nvSpPr>
          <p:cNvPr id="8200" name="Footer Placeholder 7">
            <a:extLst>
              <a:ext uri="{FF2B5EF4-FFF2-40B4-BE49-F238E27FC236}">
                <a16:creationId xmlns:a16="http://schemas.microsoft.com/office/drawing/2014/main" id="{DA696595-73AC-563D-0C5E-6A5E79C846A0}"/>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chemeClr val="bg2"/>
                </a:solidFill>
              </a:rPr>
              <a:t>CY26 MOC Training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605D5-C452-D149-CE57-7C3A021A2EB3}"/>
              </a:ext>
            </a:extLst>
          </p:cNvPr>
          <p:cNvSpPr>
            <a:spLocks noGrp="1"/>
          </p:cNvSpPr>
          <p:nvPr>
            <p:ph type="title"/>
          </p:nvPr>
        </p:nvSpPr>
        <p:spPr>
          <a:xfrm>
            <a:off x="381000" y="0"/>
            <a:ext cx="7620000" cy="1143000"/>
          </a:xfrm>
        </p:spPr>
        <p:txBody>
          <a:bodyPr/>
          <a:lstStyle/>
          <a:p>
            <a:pPr algn="ctr">
              <a:defRPr/>
            </a:pPr>
            <a:r>
              <a:rPr lang="en-US" dirty="0"/>
              <a:t>Components of MOC</a:t>
            </a:r>
          </a:p>
        </p:txBody>
      </p:sp>
      <p:sp>
        <p:nvSpPr>
          <p:cNvPr id="9219" name="Content Placeholder 2">
            <a:extLst>
              <a:ext uri="{FF2B5EF4-FFF2-40B4-BE49-F238E27FC236}">
                <a16:creationId xmlns:a16="http://schemas.microsoft.com/office/drawing/2014/main" id="{BE8F7283-E36F-E12A-5ADF-F9408A0C6279}"/>
              </a:ext>
            </a:extLst>
          </p:cNvPr>
          <p:cNvSpPr>
            <a:spLocks noGrp="1"/>
          </p:cNvSpPr>
          <p:nvPr>
            <p:ph idx="1"/>
          </p:nvPr>
        </p:nvSpPr>
        <p:spPr>
          <a:xfrm>
            <a:off x="381000" y="1752600"/>
            <a:ext cx="7620000" cy="4100513"/>
          </a:xfrm>
        </p:spPr>
        <p:txBody>
          <a:bodyPr/>
          <a:lstStyle/>
          <a:p>
            <a:pPr marL="114300" indent="0">
              <a:buFont typeface="Arial" panose="020B0604020202020204" pitchFamily="34" charset="0"/>
              <a:buNone/>
            </a:pPr>
            <a:r>
              <a:rPr lang="en-US" altLang="en-US"/>
              <a:t>The MOC is comprised of four clinical and non-clinical elements: </a:t>
            </a:r>
          </a:p>
          <a:p>
            <a:pPr marL="114300" indent="0">
              <a:buFont typeface="Arial" panose="020B0604020202020204" pitchFamily="34" charset="0"/>
              <a:buNone/>
            </a:pPr>
            <a:r>
              <a:rPr lang="en-US" altLang="en-US"/>
              <a:t>• Description of the SNP population</a:t>
            </a:r>
          </a:p>
          <a:p>
            <a:pPr marL="114300" indent="0">
              <a:buFont typeface="Arial" panose="020B0604020202020204" pitchFamily="34" charset="0"/>
              <a:buNone/>
            </a:pPr>
            <a:r>
              <a:rPr lang="en-US" altLang="en-US"/>
              <a:t>• Care coordination </a:t>
            </a:r>
          </a:p>
          <a:p>
            <a:pPr marL="114300" indent="0">
              <a:buFont typeface="Arial" panose="020B0604020202020204" pitchFamily="34" charset="0"/>
              <a:buNone/>
            </a:pPr>
            <a:r>
              <a:rPr lang="en-US" altLang="en-US"/>
              <a:t>• SNP provider network</a:t>
            </a:r>
          </a:p>
          <a:p>
            <a:pPr marL="114300" indent="0">
              <a:buFont typeface="Arial" panose="020B0604020202020204" pitchFamily="34" charset="0"/>
              <a:buNone/>
            </a:pPr>
            <a:r>
              <a:rPr lang="en-US" altLang="en-US"/>
              <a:t>• Quality measurements &amp; performance improvement</a:t>
            </a:r>
          </a:p>
        </p:txBody>
      </p:sp>
      <p:sp>
        <p:nvSpPr>
          <p:cNvPr id="9220" name="Slide Number Placeholder 3">
            <a:extLst>
              <a:ext uri="{FF2B5EF4-FFF2-40B4-BE49-F238E27FC236}">
                <a16:creationId xmlns:a16="http://schemas.microsoft.com/office/drawing/2014/main" id="{9B7224F8-BE56-114E-AAD8-5E90B7C42809}"/>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B03EF302-8A29-4806-8983-A1942766C51B}" type="slidenum">
              <a:rPr lang="en-US" altLang="en-US" sz="1800" smtClean="0">
                <a:solidFill>
                  <a:srgbClr val="FFFFFF"/>
                </a:solidFill>
              </a:rPr>
              <a:pPr/>
              <a:t>6</a:t>
            </a:fld>
            <a:endParaRPr lang="en-US" altLang="en-US" sz="1800">
              <a:solidFill>
                <a:srgbClr val="FFFFFF"/>
              </a:solidFill>
            </a:endParaRPr>
          </a:p>
        </p:txBody>
      </p:sp>
      <p:sp>
        <p:nvSpPr>
          <p:cNvPr id="9221" name="Footer Placeholder 4">
            <a:extLst>
              <a:ext uri="{FF2B5EF4-FFF2-40B4-BE49-F238E27FC236}">
                <a16:creationId xmlns:a16="http://schemas.microsoft.com/office/drawing/2014/main" id="{668E4782-71DE-AD14-C08A-436B17B599AB}"/>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chemeClr val="bg2"/>
                </a:solidFill>
              </a:rPr>
              <a:t>CY26 MOC Training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052F7-A0D5-8681-A072-90EA9E4B8E4D}"/>
              </a:ext>
            </a:extLst>
          </p:cNvPr>
          <p:cNvSpPr>
            <a:spLocks noGrp="1"/>
          </p:cNvSpPr>
          <p:nvPr>
            <p:ph type="title"/>
          </p:nvPr>
        </p:nvSpPr>
        <p:spPr>
          <a:xfrm>
            <a:off x="428625" y="0"/>
            <a:ext cx="7620000" cy="1143000"/>
          </a:xfrm>
        </p:spPr>
        <p:txBody>
          <a:bodyPr/>
          <a:lstStyle/>
          <a:p>
            <a:pPr algn="ctr">
              <a:defRPr/>
            </a:pPr>
            <a:r>
              <a:rPr lang="en-US" sz="4000" dirty="0"/>
              <a:t>Model of Care Objectives</a:t>
            </a:r>
          </a:p>
        </p:txBody>
      </p:sp>
      <p:sp>
        <p:nvSpPr>
          <p:cNvPr id="3" name="Content Placeholder 2">
            <a:extLst>
              <a:ext uri="{FF2B5EF4-FFF2-40B4-BE49-F238E27FC236}">
                <a16:creationId xmlns:a16="http://schemas.microsoft.com/office/drawing/2014/main" id="{9D8B9FE0-43F6-27DC-392C-95733F9E55A0}"/>
              </a:ext>
            </a:extLst>
          </p:cNvPr>
          <p:cNvSpPr>
            <a:spLocks noGrp="1"/>
          </p:cNvSpPr>
          <p:nvPr>
            <p:ph idx="1"/>
          </p:nvPr>
        </p:nvSpPr>
        <p:spPr>
          <a:xfrm>
            <a:off x="428625" y="914400"/>
            <a:ext cx="7724775" cy="5791200"/>
          </a:xfrm>
        </p:spPr>
        <p:txBody>
          <a:bodyPr/>
          <a:lstStyle/>
          <a:p>
            <a:pPr marL="0" indent="0">
              <a:buFont typeface="Arial" panose="020B0604020202020204" pitchFamily="34" charset="0"/>
              <a:buNone/>
              <a:defRPr/>
            </a:pPr>
            <a:r>
              <a:rPr lang="en-US" sz="2400" dirty="0"/>
              <a:t>The key objectives of </a:t>
            </a:r>
            <a:r>
              <a:rPr lang="en-US" sz="2400" dirty="0" err="1"/>
              <a:t>ElderServe’s</a:t>
            </a:r>
            <a:r>
              <a:rPr lang="en-US" sz="2400" dirty="0"/>
              <a:t> evidence-based MOC include:</a:t>
            </a:r>
          </a:p>
          <a:p>
            <a:pPr>
              <a:buFont typeface="Wingdings" panose="05000000000000000000" pitchFamily="2" charset="2"/>
              <a:buChar char="v"/>
              <a:defRPr/>
            </a:pPr>
            <a:r>
              <a:rPr lang="en-US" sz="2000" dirty="0"/>
              <a:t>Evaluate and improve members’ access to plan services;</a:t>
            </a:r>
          </a:p>
          <a:p>
            <a:pPr>
              <a:buFont typeface="Wingdings" panose="05000000000000000000" pitchFamily="2" charset="2"/>
              <a:buChar char="v"/>
              <a:defRPr/>
            </a:pPr>
            <a:r>
              <a:rPr lang="en-US" sz="2000" dirty="0"/>
              <a:t> Ensure members’ access to safe medical, behavioral, and preventive health care;</a:t>
            </a:r>
          </a:p>
          <a:p>
            <a:pPr>
              <a:buFont typeface="Wingdings" panose="05000000000000000000" pitchFamily="2" charset="2"/>
              <a:buChar char="v"/>
              <a:defRPr/>
            </a:pPr>
            <a:r>
              <a:rPr lang="en-US" sz="2000" dirty="0"/>
              <a:t> Improve and monitor continuity and coordination of care through interdisciplinary care teams;</a:t>
            </a:r>
          </a:p>
          <a:p>
            <a:pPr>
              <a:buFont typeface="Wingdings" panose="05000000000000000000" pitchFamily="2" charset="2"/>
              <a:buChar char="v"/>
              <a:defRPr/>
            </a:pPr>
            <a:r>
              <a:rPr lang="en-US" sz="2000" dirty="0"/>
              <a:t> Review and evaluate status of care against regional and national benchmarks and requirements;</a:t>
            </a:r>
          </a:p>
          <a:p>
            <a:pPr>
              <a:buFont typeface="Wingdings" panose="05000000000000000000" pitchFamily="2" charset="2"/>
              <a:buChar char="v"/>
              <a:defRPr/>
            </a:pPr>
            <a:r>
              <a:rPr lang="en-US" sz="2000" dirty="0"/>
              <a:t> Improve member health outcomes </a:t>
            </a:r>
          </a:p>
          <a:p>
            <a:pPr>
              <a:buFont typeface="Wingdings" panose="05000000000000000000" pitchFamily="2" charset="2"/>
              <a:buChar char="v"/>
              <a:defRPr/>
            </a:pPr>
            <a:r>
              <a:rPr lang="en-US" sz="2000" dirty="0"/>
              <a:t> Ensure appropriate use of clinical practice guidelines;</a:t>
            </a:r>
          </a:p>
          <a:p>
            <a:pPr>
              <a:buFont typeface="Wingdings" panose="05000000000000000000" pitchFamily="2" charset="2"/>
              <a:buChar char="v"/>
              <a:defRPr/>
            </a:pPr>
            <a:r>
              <a:rPr lang="en-US" sz="2000" dirty="0"/>
              <a:t> Measure and address member satisfaction.</a:t>
            </a:r>
          </a:p>
          <a:p>
            <a:pPr>
              <a:buFont typeface="Wingdings" panose="05000000000000000000" pitchFamily="2" charset="2"/>
              <a:buChar char="v"/>
              <a:defRPr/>
            </a:pPr>
            <a:r>
              <a:rPr lang="en-US" sz="2000" dirty="0"/>
              <a:t>Measure health equity by addressing disparities within the population.</a:t>
            </a:r>
          </a:p>
          <a:p>
            <a:pPr>
              <a:buFont typeface="Wingdings" panose="05000000000000000000" pitchFamily="2" charset="2"/>
              <a:buChar char="v"/>
              <a:defRPr/>
            </a:pPr>
            <a:r>
              <a:rPr lang="en-US" sz="2000" dirty="0"/>
              <a:t>Monitor changes in population needs over time.</a:t>
            </a:r>
          </a:p>
          <a:p>
            <a:pPr marL="114300" indent="0">
              <a:buFont typeface="Arial" panose="020B0604020202020204" pitchFamily="34" charset="0"/>
              <a:buNone/>
              <a:defRPr/>
            </a:pPr>
            <a:endParaRPr lang="en-US" dirty="0"/>
          </a:p>
          <a:p>
            <a:pPr marL="114300" indent="0">
              <a:buFont typeface="Arial" panose="020B0604020202020204" pitchFamily="34" charset="0"/>
              <a:buNone/>
              <a:defRPr/>
            </a:pPr>
            <a:endParaRPr lang="en-US" dirty="0"/>
          </a:p>
        </p:txBody>
      </p:sp>
      <p:sp>
        <p:nvSpPr>
          <p:cNvPr id="10244" name="Slide Number Placeholder 3">
            <a:extLst>
              <a:ext uri="{FF2B5EF4-FFF2-40B4-BE49-F238E27FC236}">
                <a16:creationId xmlns:a16="http://schemas.microsoft.com/office/drawing/2014/main" id="{01315A88-7412-3AEA-9DB3-B9DC52C8537F}"/>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1E6AE6B0-A6D1-4557-BC93-0F67806E63C1}" type="slidenum">
              <a:rPr lang="en-US" altLang="en-US" sz="1800" smtClean="0">
                <a:solidFill>
                  <a:srgbClr val="FFFFFF"/>
                </a:solidFill>
              </a:rPr>
              <a:pPr/>
              <a:t>7</a:t>
            </a:fld>
            <a:endParaRPr lang="en-US" altLang="en-US" sz="1800">
              <a:solidFill>
                <a:srgbClr val="FFFFFF"/>
              </a:solidFill>
            </a:endParaRPr>
          </a:p>
        </p:txBody>
      </p:sp>
      <p:sp>
        <p:nvSpPr>
          <p:cNvPr id="10245" name="Footer Placeholder 4">
            <a:extLst>
              <a:ext uri="{FF2B5EF4-FFF2-40B4-BE49-F238E27FC236}">
                <a16:creationId xmlns:a16="http://schemas.microsoft.com/office/drawing/2014/main" id="{B4CD2DC0-AC9A-6084-F3E0-090B8ABC463E}"/>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chemeClr val="bg2"/>
                </a:solidFill>
              </a:rPr>
              <a:t>CY26 MOC Training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336D9-C41B-1C90-BE33-393C7C21EC48}"/>
              </a:ext>
            </a:extLst>
          </p:cNvPr>
          <p:cNvSpPr>
            <a:spLocks noGrp="1"/>
          </p:cNvSpPr>
          <p:nvPr>
            <p:ph type="title"/>
          </p:nvPr>
        </p:nvSpPr>
        <p:spPr>
          <a:xfrm>
            <a:off x="457200" y="1588"/>
            <a:ext cx="7620000" cy="1143000"/>
          </a:xfrm>
        </p:spPr>
        <p:txBody>
          <a:bodyPr/>
          <a:lstStyle/>
          <a:p>
            <a:pPr algn="ctr">
              <a:defRPr/>
            </a:pPr>
            <a:r>
              <a:rPr lang="en-US" sz="4000" dirty="0"/>
              <a:t>Care Coordination</a:t>
            </a:r>
          </a:p>
        </p:txBody>
      </p:sp>
      <p:sp>
        <p:nvSpPr>
          <p:cNvPr id="3" name="Content Placeholder 2">
            <a:extLst>
              <a:ext uri="{FF2B5EF4-FFF2-40B4-BE49-F238E27FC236}">
                <a16:creationId xmlns:a16="http://schemas.microsoft.com/office/drawing/2014/main" id="{D00E02A3-7652-A68B-7211-BB7510CA28A7}"/>
              </a:ext>
            </a:extLst>
          </p:cNvPr>
          <p:cNvSpPr>
            <a:spLocks noGrp="1"/>
          </p:cNvSpPr>
          <p:nvPr>
            <p:ph idx="1"/>
          </p:nvPr>
        </p:nvSpPr>
        <p:spPr>
          <a:xfrm>
            <a:off x="452438" y="1144588"/>
            <a:ext cx="7624762" cy="5637212"/>
          </a:xfrm>
        </p:spPr>
        <p:txBody>
          <a:bodyPr/>
          <a:lstStyle/>
          <a:p>
            <a:pPr marL="114300" indent="0">
              <a:buFont typeface="Arial" panose="020B0604020202020204" pitchFamily="34" charset="0"/>
              <a:buNone/>
              <a:defRPr/>
            </a:pPr>
            <a:r>
              <a:rPr lang="en-US" dirty="0"/>
              <a:t>ElderServe conducts Care Coordination to meet the target needs of our member by utilizing the following strategies:</a:t>
            </a:r>
          </a:p>
          <a:p>
            <a:pPr marL="114300" indent="0">
              <a:spcBef>
                <a:spcPts val="0"/>
              </a:spcBef>
              <a:buFont typeface="Arial" panose="020B0604020202020204" pitchFamily="34" charset="0"/>
              <a:buNone/>
              <a:defRPr/>
            </a:pPr>
            <a:endParaRPr lang="en-US" dirty="0"/>
          </a:p>
          <a:p>
            <a:pPr>
              <a:defRPr/>
            </a:pPr>
            <a:r>
              <a:rPr lang="en-US" dirty="0"/>
              <a:t>Conducting a Health Risk Assessment (HRA) of the individual’s physical, psychosocial, and functional needs, using assessment tools approved by CMS and other appropriate regulatory agencies. </a:t>
            </a:r>
          </a:p>
          <a:p>
            <a:pPr>
              <a:defRPr/>
            </a:pPr>
            <a:r>
              <a:rPr lang="en-US" dirty="0"/>
              <a:t>Developing an Individualized Care Plan (ICP) developed by an Interdisciplinary Care Team (ICT) and, in consultation with the member, identifying goals and objectives as well as specific services and benefits to be provided. </a:t>
            </a:r>
          </a:p>
          <a:p>
            <a:pPr>
              <a:defRPr/>
            </a:pPr>
            <a:r>
              <a:rPr lang="en-US" dirty="0"/>
              <a:t>Coordinating an ICT that manages the member’s care and meets regularly to manage the medical, cognitive, psychosocial, and functional needs of the member.</a:t>
            </a:r>
          </a:p>
        </p:txBody>
      </p:sp>
      <p:sp>
        <p:nvSpPr>
          <p:cNvPr id="11268" name="Slide Number Placeholder 3">
            <a:extLst>
              <a:ext uri="{FF2B5EF4-FFF2-40B4-BE49-F238E27FC236}">
                <a16:creationId xmlns:a16="http://schemas.microsoft.com/office/drawing/2014/main" id="{4EB1E30C-4A20-5635-90FA-BB54E48234C3}"/>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01A20BCA-30B3-4A1C-A27F-A7AFDCAD4A4F}" type="slidenum">
              <a:rPr lang="en-US" altLang="en-US" sz="1800" smtClean="0">
                <a:solidFill>
                  <a:srgbClr val="FFFFFF"/>
                </a:solidFill>
              </a:rPr>
              <a:pPr/>
              <a:t>8</a:t>
            </a:fld>
            <a:endParaRPr lang="en-US" altLang="en-US" sz="1800">
              <a:solidFill>
                <a:srgbClr val="FFFFFF"/>
              </a:solidFill>
            </a:endParaRPr>
          </a:p>
        </p:txBody>
      </p:sp>
      <p:sp>
        <p:nvSpPr>
          <p:cNvPr id="11269" name="Footer Placeholder 4">
            <a:extLst>
              <a:ext uri="{FF2B5EF4-FFF2-40B4-BE49-F238E27FC236}">
                <a16:creationId xmlns:a16="http://schemas.microsoft.com/office/drawing/2014/main" id="{985734B0-31C2-DDB6-F042-2D5793D908C9}"/>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chemeClr val="bg2"/>
                </a:solidFill>
              </a:rPr>
              <a:t>CY26 MOC Training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2296F-7132-D3B8-045B-21279EE98763}"/>
              </a:ext>
            </a:extLst>
          </p:cNvPr>
          <p:cNvSpPr>
            <a:spLocks noGrp="1"/>
          </p:cNvSpPr>
          <p:nvPr>
            <p:ph type="title"/>
          </p:nvPr>
        </p:nvSpPr>
        <p:spPr/>
        <p:txBody>
          <a:bodyPr/>
          <a:lstStyle/>
          <a:p>
            <a:pPr algn="ctr">
              <a:defRPr/>
            </a:pPr>
            <a:r>
              <a:rPr lang="en-US" sz="4000" dirty="0"/>
              <a:t>Health Risk Assessment  (HRA)</a:t>
            </a:r>
            <a:br>
              <a:rPr lang="en-US" dirty="0"/>
            </a:br>
            <a:r>
              <a:rPr lang="en-US" sz="1400" dirty="0">
                <a:latin typeface="Arial" panose="020B0604020202020204" pitchFamily="34" charset="0"/>
                <a:cs typeface="Arial" panose="020B0604020202020204" pitchFamily="34" charset="0"/>
              </a:rPr>
              <a:t>Regulations  42 CFR § 422.101(f)(1)(i); 42 CFR § 422.152(g)(2)(iv) </a:t>
            </a:r>
            <a:br>
              <a:rPr lang="en-US" sz="1400" dirty="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require that all SNPs conduct an HRA for every SNP enrollee</a:t>
            </a:r>
          </a:p>
        </p:txBody>
      </p:sp>
      <p:sp>
        <p:nvSpPr>
          <p:cNvPr id="3" name="Content Placeholder 2">
            <a:extLst>
              <a:ext uri="{FF2B5EF4-FFF2-40B4-BE49-F238E27FC236}">
                <a16:creationId xmlns:a16="http://schemas.microsoft.com/office/drawing/2014/main" id="{B9B9F641-C3C4-CD49-8D57-771352535CAB}"/>
              </a:ext>
            </a:extLst>
          </p:cNvPr>
          <p:cNvSpPr>
            <a:spLocks noGrp="1"/>
          </p:cNvSpPr>
          <p:nvPr>
            <p:ph idx="1"/>
          </p:nvPr>
        </p:nvSpPr>
        <p:spPr>
          <a:xfrm>
            <a:off x="0" y="1600200"/>
            <a:ext cx="8458200" cy="5105400"/>
          </a:xfrm>
        </p:spPr>
        <p:txBody>
          <a:bodyPr/>
          <a:lstStyle/>
          <a:p>
            <a:pPr marL="114300" indent="0">
              <a:buFont typeface="Arial" panose="020B0604020202020204" pitchFamily="34" charset="0"/>
              <a:buNone/>
              <a:defRPr/>
            </a:pPr>
            <a:r>
              <a:rPr lang="en-US" dirty="0"/>
              <a:t>HRA is an objective tool used to collect information on a beneficiary's health status, health risk factors, social determinants of health, and functions of daily living. These evaluations are used to assess the overall health of beneficiaries, document diagnoses, and identify gaps in care.</a:t>
            </a:r>
          </a:p>
          <a:p>
            <a:pPr marL="114300" indent="0">
              <a:spcBef>
                <a:spcPts val="0"/>
              </a:spcBef>
              <a:buFont typeface="Arial" panose="020B0604020202020204" pitchFamily="34" charset="0"/>
              <a:buNone/>
              <a:defRPr/>
            </a:pPr>
            <a:endParaRPr lang="en-US" dirty="0"/>
          </a:p>
          <a:p>
            <a:pPr>
              <a:defRPr/>
            </a:pPr>
            <a:r>
              <a:rPr lang="en-US" dirty="0"/>
              <a:t>ElderServe uses forms such as the NYS UAS tool, and standardized, generally accepted forms such as the Adult Depression Scale form. Each form is developed under the direction of the responsible director and SVP with input and review from the Medical Director and staff members. </a:t>
            </a:r>
          </a:p>
          <a:p>
            <a:pPr>
              <a:defRPr/>
            </a:pPr>
            <a:r>
              <a:rPr lang="en-US" dirty="0"/>
              <a:t>The HRA includes information about the member’s race, ethnicity and language (spoken and written preferences) so that ElderServe staff can assist the member and the care team in planning a culturally tailored plan of care. </a:t>
            </a:r>
          </a:p>
        </p:txBody>
      </p:sp>
      <p:sp>
        <p:nvSpPr>
          <p:cNvPr id="12292" name="Slide Number Placeholder 3">
            <a:extLst>
              <a:ext uri="{FF2B5EF4-FFF2-40B4-BE49-F238E27FC236}">
                <a16:creationId xmlns:a16="http://schemas.microsoft.com/office/drawing/2014/main" id="{1B025506-EA62-E571-F322-7A27BD3DA0F0}"/>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38DA4CD2-D2CC-4683-A58A-EF9C10E11277}" type="slidenum">
              <a:rPr lang="en-US" altLang="en-US" sz="1800" smtClean="0">
                <a:solidFill>
                  <a:srgbClr val="FFFFFF"/>
                </a:solidFill>
              </a:rPr>
              <a:pPr/>
              <a:t>9</a:t>
            </a:fld>
            <a:endParaRPr lang="en-US" altLang="en-US" sz="1800">
              <a:solidFill>
                <a:srgbClr val="FFFFFF"/>
              </a:solidFill>
            </a:endParaRPr>
          </a:p>
        </p:txBody>
      </p:sp>
      <p:sp>
        <p:nvSpPr>
          <p:cNvPr id="12293" name="Footer Placeholder 4">
            <a:extLst>
              <a:ext uri="{FF2B5EF4-FFF2-40B4-BE49-F238E27FC236}">
                <a16:creationId xmlns:a16="http://schemas.microsoft.com/office/drawing/2014/main" id="{65D65DA7-A019-A0B8-D8CD-983D585D6CEC}"/>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chemeClr val="bg2"/>
                </a:solidFill>
              </a:rPr>
              <a:t>CY26 MOC Training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73B4E-E671-2CDB-67B3-DA392FB30F8F}"/>
              </a:ext>
            </a:extLst>
          </p:cNvPr>
          <p:cNvSpPr>
            <a:spLocks noGrp="1"/>
          </p:cNvSpPr>
          <p:nvPr>
            <p:ph type="title"/>
          </p:nvPr>
        </p:nvSpPr>
        <p:spPr>
          <a:xfrm>
            <a:off x="152400" y="228600"/>
            <a:ext cx="8212138" cy="1295400"/>
          </a:xfrm>
        </p:spPr>
        <p:txBody>
          <a:bodyPr/>
          <a:lstStyle/>
          <a:p>
            <a:pPr algn="ctr">
              <a:defRPr/>
            </a:pPr>
            <a:r>
              <a:rPr lang="en-US" sz="4400" dirty="0"/>
              <a:t>Interdisciplinary Care Team (ICT)</a:t>
            </a:r>
            <a:br>
              <a:rPr lang="en-US" sz="1400" dirty="0"/>
            </a:br>
            <a:r>
              <a:rPr lang="en-US" sz="1400" dirty="0"/>
              <a:t>Regulations 42CFR § 422.101(f)(1)(iii); 422.152(g)(2)(iv) </a:t>
            </a:r>
            <a:br>
              <a:rPr lang="en-US" sz="1400" dirty="0"/>
            </a:br>
            <a:r>
              <a:rPr lang="en-US" sz="1400" dirty="0"/>
              <a:t>require all SNPs to use an ICT in the management of care for each individual enrolled in a SNP. </a:t>
            </a:r>
            <a:br>
              <a:rPr lang="en-US" sz="1400" dirty="0"/>
            </a:br>
            <a:endParaRPr lang="en-US" sz="1400" dirty="0"/>
          </a:p>
        </p:txBody>
      </p:sp>
      <p:sp>
        <p:nvSpPr>
          <p:cNvPr id="3" name="Content Placeholder 2">
            <a:extLst>
              <a:ext uri="{FF2B5EF4-FFF2-40B4-BE49-F238E27FC236}">
                <a16:creationId xmlns:a16="http://schemas.microsoft.com/office/drawing/2014/main" id="{5CAFE34F-CEFF-F731-217E-04A9D1FC323E}"/>
              </a:ext>
            </a:extLst>
          </p:cNvPr>
          <p:cNvSpPr>
            <a:spLocks noGrp="1"/>
          </p:cNvSpPr>
          <p:nvPr>
            <p:ph idx="1"/>
          </p:nvPr>
        </p:nvSpPr>
        <p:spPr>
          <a:xfrm>
            <a:off x="22225" y="1905000"/>
            <a:ext cx="8342313" cy="4814888"/>
          </a:xfrm>
        </p:spPr>
        <p:txBody>
          <a:bodyPr/>
          <a:lstStyle/>
          <a:p>
            <a:pPr>
              <a:defRPr/>
            </a:pPr>
            <a:r>
              <a:rPr lang="en-US" sz="2000" dirty="0"/>
              <a:t>The NCM is the leader of the ICT. The NCM confers with the member’s PCP, the member, key physicians, in the care of the member, and with others relevant to the situation. The NCM uses the health risk assessment tools (HRA) to identify member needs and develop the Individualized Care Plan (ICP). The HRA and ICP help determine when additional ICT members are needed to meet the member’s needs. </a:t>
            </a:r>
          </a:p>
          <a:p>
            <a:pPr>
              <a:defRPr/>
            </a:pPr>
            <a:r>
              <a:rPr lang="en-US" sz="2000" dirty="0"/>
              <a:t>Individuals residing in institutions are designated NCMs with expertise in SNF/ NF admissions (custodial and skilled). </a:t>
            </a:r>
          </a:p>
          <a:p>
            <a:pPr>
              <a:defRPr/>
            </a:pPr>
            <a:endParaRPr lang="en-US" sz="1400" dirty="0">
              <a:solidFill>
                <a:schemeClr val="tx2"/>
              </a:solidFill>
            </a:endParaRPr>
          </a:p>
          <a:p>
            <a:pPr marL="114300" indent="0">
              <a:buFont typeface="Arial" panose="020B0604020202020204" pitchFamily="34" charset="0"/>
              <a:buNone/>
              <a:defRPr/>
            </a:pPr>
            <a:r>
              <a:rPr lang="en-US" sz="2000" dirty="0">
                <a:solidFill>
                  <a:schemeClr val="tx2"/>
                </a:solidFill>
              </a:rPr>
              <a:t>The ICT has ongoing responsibility for ensuring that the member’s health risks are identified on an ongoing basis and that the member’s healthcare needs and risks are appropriately addressed by the plan of care.</a:t>
            </a:r>
          </a:p>
        </p:txBody>
      </p:sp>
      <p:sp>
        <p:nvSpPr>
          <p:cNvPr id="13316" name="Slide Number Placeholder 3">
            <a:extLst>
              <a:ext uri="{FF2B5EF4-FFF2-40B4-BE49-F238E27FC236}">
                <a16:creationId xmlns:a16="http://schemas.microsoft.com/office/drawing/2014/main" id="{C7903225-E77B-E92E-F9A8-FB8CEAFC52D2}"/>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81ABF42B-5BDC-4A10-94E9-4D1BB8A7B59D}" type="slidenum">
              <a:rPr lang="en-US" altLang="en-US" sz="1800" smtClean="0">
                <a:solidFill>
                  <a:srgbClr val="FFFFFF"/>
                </a:solidFill>
              </a:rPr>
              <a:pPr/>
              <a:t>10</a:t>
            </a:fld>
            <a:endParaRPr lang="en-US" altLang="en-US" sz="1800">
              <a:solidFill>
                <a:srgbClr val="FFFFFF"/>
              </a:solidFill>
            </a:endParaRPr>
          </a:p>
        </p:txBody>
      </p:sp>
      <p:sp>
        <p:nvSpPr>
          <p:cNvPr id="13317" name="Footer Placeholder 4">
            <a:extLst>
              <a:ext uri="{FF2B5EF4-FFF2-40B4-BE49-F238E27FC236}">
                <a16:creationId xmlns:a16="http://schemas.microsoft.com/office/drawing/2014/main" id="{AE6AC661-7FE5-7651-BD36-1A4212B51D6F}"/>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chemeClr val="bg2"/>
                </a:solidFill>
              </a:rPr>
              <a:t>CY26 MOC Training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A7A7D-9A1A-A615-C70E-548A038B099C}"/>
              </a:ext>
            </a:extLst>
          </p:cNvPr>
          <p:cNvSpPr>
            <a:spLocks noGrp="1"/>
          </p:cNvSpPr>
          <p:nvPr>
            <p:ph type="title"/>
          </p:nvPr>
        </p:nvSpPr>
        <p:spPr/>
        <p:txBody>
          <a:bodyPr/>
          <a:lstStyle/>
          <a:p>
            <a:pPr algn="ctr">
              <a:defRPr/>
            </a:pPr>
            <a:r>
              <a:rPr lang="en-US" sz="4000" dirty="0"/>
              <a:t>Individualized Care Plan (ICP)</a:t>
            </a:r>
            <a:br>
              <a:rPr lang="en-US" sz="1400" dirty="0"/>
            </a:br>
            <a:r>
              <a:rPr lang="en-US" sz="1400" dirty="0"/>
              <a:t>Regulations  42 CFR §422.101(f)(ii); 42 CFR §422.152(g)(2)(iv), </a:t>
            </a:r>
            <a:br>
              <a:rPr lang="en-US" sz="1400" dirty="0"/>
            </a:br>
            <a:r>
              <a:rPr lang="en-US" sz="1400" dirty="0"/>
              <a:t> require SNPs to develop and implement an ICP for each individual enrolled in the SNP. </a:t>
            </a:r>
          </a:p>
        </p:txBody>
      </p:sp>
      <p:sp>
        <p:nvSpPr>
          <p:cNvPr id="3" name="Content Placeholder 2">
            <a:extLst>
              <a:ext uri="{FF2B5EF4-FFF2-40B4-BE49-F238E27FC236}">
                <a16:creationId xmlns:a16="http://schemas.microsoft.com/office/drawing/2014/main" id="{40488EEA-5FED-B2BC-9D1B-0D3E73EEF9AF}"/>
              </a:ext>
            </a:extLst>
          </p:cNvPr>
          <p:cNvSpPr>
            <a:spLocks noGrp="1"/>
          </p:cNvSpPr>
          <p:nvPr>
            <p:ph idx="1"/>
          </p:nvPr>
        </p:nvSpPr>
        <p:spPr>
          <a:xfrm>
            <a:off x="0" y="1752600"/>
            <a:ext cx="8458200" cy="5029200"/>
          </a:xfrm>
        </p:spPr>
        <p:txBody>
          <a:bodyPr/>
          <a:lstStyle/>
          <a:p>
            <a:pPr>
              <a:defRPr/>
            </a:pPr>
            <a:r>
              <a:rPr lang="en-US" sz="2000" dirty="0"/>
              <a:t>The plan of care is a comprehensive member-centric plan that documents problems, goals and interventions to address the integrated physical, behavioral and psychosocial needs of the member. The plan of care is based on member needs, goals and preferences. It includes member information related to history, current status, home situation, any behavioral health or psychosocial factors, diet or nutritional needs, medications, family and caregiver involvement, health care providers, health wishes, and advance directive status, member and caregiver preferences and needs, etc. </a:t>
            </a:r>
          </a:p>
          <a:p>
            <a:pPr marL="114300" indent="0">
              <a:buFont typeface="Arial" panose="020B0604020202020204" pitchFamily="34" charset="0"/>
              <a:buNone/>
              <a:defRPr/>
            </a:pPr>
            <a:endParaRPr lang="en-US" sz="2000" dirty="0"/>
          </a:p>
          <a:p>
            <a:pPr>
              <a:defRPr/>
            </a:pPr>
            <a:r>
              <a:rPr lang="en-US" sz="2000" dirty="0"/>
              <a:t>The ICP is developed by the ICT by using input from the assessment, member, caregivers, NCM, PCP and others. It may include identification of gaps and referrals to needed services, visit types, frequencies, equipment, supplies, hours of aide services and transportation needs, among other services. </a:t>
            </a:r>
          </a:p>
        </p:txBody>
      </p:sp>
      <p:sp>
        <p:nvSpPr>
          <p:cNvPr id="14340" name="Slide Number Placeholder 3">
            <a:extLst>
              <a:ext uri="{FF2B5EF4-FFF2-40B4-BE49-F238E27FC236}">
                <a16:creationId xmlns:a16="http://schemas.microsoft.com/office/drawing/2014/main" id="{FAA62CD6-DE5E-1185-E799-1CBEBAD7A9F2}"/>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E6A4DC54-C133-4E4B-993E-45774A5724CC}" type="slidenum">
              <a:rPr lang="en-US" altLang="en-US" sz="1800" smtClean="0">
                <a:solidFill>
                  <a:srgbClr val="FFFFFF"/>
                </a:solidFill>
              </a:rPr>
              <a:pPr/>
              <a:t>11</a:t>
            </a:fld>
            <a:endParaRPr lang="en-US" altLang="en-US" sz="1800">
              <a:solidFill>
                <a:srgbClr val="FFFFFF"/>
              </a:solidFill>
            </a:endParaRPr>
          </a:p>
        </p:txBody>
      </p:sp>
      <p:sp>
        <p:nvSpPr>
          <p:cNvPr id="14341" name="Footer Placeholder 4">
            <a:extLst>
              <a:ext uri="{FF2B5EF4-FFF2-40B4-BE49-F238E27FC236}">
                <a16:creationId xmlns:a16="http://schemas.microsoft.com/office/drawing/2014/main" id="{754A8A7A-76D0-685B-33A4-E0885B4E527D}"/>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chemeClr val="bg2"/>
                </a:solidFill>
              </a:rPr>
              <a:t>CY26 MOC Training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A5E51-5E9B-AE00-7395-60EDB085FF20}"/>
              </a:ext>
            </a:extLst>
          </p:cNvPr>
          <p:cNvSpPr>
            <a:spLocks noGrp="1"/>
          </p:cNvSpPr>
          <p:nvPr>
            <p:ph type="title"/>
          </p:nvPr>
        </p:nvSpPr>
        <p:spPr/>
        <p:txBody>
          <a:bodyPr/>
          <a:lstStyle/>
          <a:p>
            <a:pPr algn="ctr">
              <a:defRPr/>
            </a:pPr>
            <a:r>
              <a:rPr lang="en-US" sz="4000" dirty="0"/>
              <a:t>Nurse Care Managers</a:t>
            </a:r>
          </a:p>
        </p:txBody>
      </p:sp>
      <p:sp>
        <p:nvSpPr>
          <p:cNvPr id="3" name="Content Placeholder 2">
            <a:extLst>
              <a:ext uri="{FF2B5EF4-FFF2-40B4-BE49-F238E27FC236}">
                <a16:creationId xmlns:a16="http://schemas.microsoft.com/office/drawing/2014/main" id="{66BCB685-A10A-8570-80D4-A48286629767}"/>
              </a:ext>
            </a:extLst>
          </p:cNvPr>
          <p:cNvSpPr>
            <a:spLocks noGrp="1"/>
          </p:cNvSpPr>
          <p:nvPr>
            <p:ph idx="1"/>
          </p:nvPr>
        </p:nvSpPr>
        <p:spPr>
          <a:xfrm>
            <a:off x="304800" y="1417638"/>
            <a:ext cx="7848600" cy="5211762"/>
          </a:xfrm>
        </p:spPr>
        <p:txBody>
          <a:bodyPr/>
          <a:lstStyle/>
          <a:p>
            <a:pPr>
              <a:defRPr/>
            </a:pPr>
            <a:r>
              <a:rPr lang="en-US" dirty="0"/>
              <a:t>Responsibilities include developing, documenting, coordinating, implementing and managing the members’ care plans. They are responsible for monitoring services for quality, appropriate utilization and efficacy, and coordinating transitions across the continuum of settings. </a:t>
            </a:r>
          </a:p>
          <a:p>
            <a:pPr marL="114300" indent="0">
              <a:buFont typeface="Arial" panose="020B0604020202020204" pitchFamily="34" charset="0"/>
              <a:buNone/>
              <a:defRPr/>
            </a:pPr>
            <a:endParaRPr lang="en-US" dirty="0"/>
          </a:p>
          <a:p>
            <a:pPr>
              <a:defRPr/>
            </a:pPr>
            <a:r>
              <a:rPr lang="en-US" dirty="0"/>
              <a:t>They are responsible for ensuring communication across the ICT, coordination of materials and including the member in ICT discussions. Other responsibilities include assuring that referrals to medical specialists result in timely appointments; assisting members to develop wellness strategies and self- management skills to effectively access and use services; and monitoring for gaps in care. 	</a:t>
            </a:r>
          </a:p>
          <a:p>
            <a:pPr>
              <a:defRPr/>
            </a:pPr>
            <a:endParaRPr lang="en-US" dirty="0"/>
          </a:p>
        </p:txBody>
      </p:sp>
      <p:sp>
        <p:nvSpPr>
          <p:cNvPr id="15364" name="Slide Number Placeholder 3">
            <a:extLst>
              <a:ext uri="{FF2B5EF4-FFF2-40B4-BE49-F238E27FC236}">
                <a16:creationId xmlns:a16="http://schemas.microsoft.com/office/drawing/2014/main" id="{95E36FF9-30CE-D959-79ED-C863614AF960}"/>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EB75034B-9B0B-48C9-9F84-66CDEC40567D}" type="slidenum">
              <a:rPr lang="en-US" altLang="en-US" sz="1800" smtClean="0">
                <a:solidFill>
                  <a:srgbClr val="FFFFFF"/>
                </a:solidFill>
              </a:rPr>
              <a:pPr/>
              <a:t>12</a:t>
            </a:fld>
            <a:endParaRPr lang="en-US" altLang="en-US" sz="1800">
              <a:solidFill>
                <a:srgbClr val="FFFFFF"/>
              </a:solidFill>
            </a:endParaRPr>
          </a:p>
        </p:txBody>
      </p:sp>
      <p:sp>
        <p:nvSpPr>
          <p:cNvPr id="15365" name="Footer Placeholder 4">
            <a:extLst>
              <a:ext uri="{FF2B5EF4-FFF2-40B4-BE49-F238E27FC236}">
                <a16:creationId xmlns:a16="http://schemas.microsoft.com/office/drawing/2014/main" id="{B20D82E6-0FAF-43D0-430C-61979D995D66}"/>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chemeClr val="bg2"/>
                </a:solidFill>
              </a:rPr>
              <a:t>CY26 MOC Training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5C5A8-BBCD-89BF-1624-5580FDE9AF07}"/>
              </a:ext>
            </a:extLst>
          </p:cNvPr>
          <p:cNvSpPr>
            <a:spLocks noGrp="1"/>
          </p:cNvSpPr>
          <p:nvPr>
            <p:ph type="title"/>
          </p:nvPr>
        </p:nvSpPr>
        <p:spPr/>
        <p:txBody>
          <a:bodyPr/>
          <a:lstStyle/>
          <a:p>
            <a:pPr algn="ctr">
              <a:defRPr/>
            </a:pPr>
            <a:r>
              <a:rPr lang="en-US" sz="4000" dirty="0"/>
              <a:t>Role of the Provider</a:t>
            </a:r>
            <a:br>
              <a:rPr lang="en-US" sz="1400" dirty="0"/>
            </a:br>
            <a:r>
              <a:rPr lang="en-US" sz="1400" dirty="0"/>
              <a:t>An ElderServe Network Provider is required to complete ElderServe Model of Care Training. </a:t>
            </a:r>
            <a:br>
              <a:rPr lang="en-US" sz="1400" dirty="0"/>
            </a:br>
            <a:r>
              <a:rPr lang="en-US" sz="1400" dirty="0"/>
              <a:t>Providers are notified about the importance of completing the SNP model of care training.</a:t>
            </a:r>
          </a:p>
        </p:txBody>
      </p:sp>
      <p:sp>
        <p:nvSpPr>
          <p:cNvPr id="3" name="Content Placeholder 2">
            <a:extLst>
              <a:ext uri="{FF2B5EF4-FFF2-40B4-BE49-F238E27FC236}">
                <a16:creationId xmlns:a16="http://schemas.microsoft.com/office/drawing/2014/main" id="{77E25EDC-E3B3-ED42-30EF-2BD0BA02030D}"/>
              </a:ext>
            </a:extLst>
          </p:cNvPr>
          <p:cNvSpPr>
            <a:spLocks noGrp="1"/>
          </p:cNvSpPr>
          <p:nvPr>
            <p:ph idx="1"/>
          </p:nvPr>
        </p:nvSpPr>
        <p:spPr/>
        <p:txBody>
          <a:bodyPr/>
          <a:lstStyle/>
          <a:p>
            <a:pPr marL="114300" indent="0">
              <a:buFont typeface="Arial" panose="020B0604020202020204" pitchFamily="34" charset="0"/>
              <a:buNone/>
              <a:defRPr/>
            </a:pPr>
            <a:r>
              <a:rPr lang="en-US" dirty="0"/>
              <a:t>The SNP Provider Network is a network of healthcare providers who are contracted with ElderServe to provide health care services to SNP beneficiaries.</a:t>
            </a:r>
          </a:p>
          <a:p>
            <a:pPr marL="114300" indent="0">
              <a:buFont typeface="Arial" panose="020B0604020202020204" pitchFamily="34" charset="0"/>
              <a:buNone/>
              <a:defRPr/>
            </a:pPr>
            <a:endParaRPr lang="en-US" dirty="0"/>
          </a:p>
          <a:p>
            <a:pPr marL="114300" indent="0">
              <a:buFont typeface="Arial" panose="020B0604020202020204" pitchFamily="34" charset="0"/>
              <a:buNone/>
              <a:defRPr/>
            </a:pPr>
            <a:r>
              <a:rPr lang="en-US" dirty="0"/>
              <a:t>Our Model of Care offers an opportunity to work together for the benefit of ElderServe members by:</a:t>
            </a:r>
          </a:p>
          <a:p>
            <a:pPr>
              <a:defRPr/>
            </a:pPr>
            <a:r>
              <a:rPr lang="en-US" dirty="0"/>
              <a:t>Enhanced Communication</a:t>
            </a:r>
          </a:p>
          <a:p>
            <a:pPr>
              <a:defRPr/>
            </a:pPr>
            <a:r>
              <a:rPr lang="en-US" dirty="0"/>
              <a:t>Focusing on each member’s special needs</a:t>
            </a:r>
          </a:p>
          <a:p>
            <a:pPr>
              <a:defRPr/>
            </a:pPr>
            <a:r>
              <a:rPr lang="en-US" dirty="0"/>
              <a:t>Being an integral part of the member’s ICT</a:t>
            </a:r>
          </a:p>
          <a:p>
            <a:pPr>
              <a:defRPr/>
            </a:pPr>
            <a:r>
              <a:rPr lang="en-US" dirty="0"/>
              <a:t>Supporting the member’s ICP</a:t>
            </a:r>
            <a:br>
              <a:rPr lang="en-US" dirty="0"/>
            </a:br>
            <a:endParaRPr lang="en-US" dirty="0"/>
          </a:p>
        </p:txBody>
      </p:sp>
      <p:sp>
        <p:nvSpPr>
          <p:cNvPr id="16388" name="Slide Number Placeholder 3">
            <a:extLst>
              <a:ext uri="{FF2B5EF4-FFF2-40B4-BE49-F238E27FC236}">
                <a16:creationId xmlns:a16="http://schemas.microsoft.com/office/drawing/2014/main" id="{3AC44BA3-E9A6-741C-007B-75670CDC5296}"/>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462A108D-BE2C-47F1-9EAC-059AC1EB3EF9}" type="slidenum">
              <a:rPr lang="en-US" altLang="en-US" sz="1800" smtClean="0">
                <a:solidFill>
                  <a:srgbClr val="FFFFFF"/>
                </a:solidFill>
              </a:rPr>
              <a:pPr/>
              <a:t>13</a:t>
            </a:fld>
            <a:endParaRPr lang="en-US" altLang="en-US" sz="1800">
              <a:solidFill>
                <a:srgbClr val="FFFFFF"/>
              </a:solidFill>
            </a:endParaRPr>
          </a:p>
        </p:txBody>
      </p:sp>
      <p:sp>
        <p:nvSpPr>
          <p:cNvPr id="16389" name="Footer Placeholder 4">
            <a:extLst>
              <a:ext uri="{FF2B5EF4-FFF2-40B4-BE49-F238E27FC236}">
                <a16:creationId xmlns:a16="http://schemas.microsoft.com/office/drawing/2014/main" id="{2B5E7CF3-B0CC-6D19-B2BF-0B1C7DB685B2}"/>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chemeClr val="bg2"/>
                </a:solidFill>
              </a:rPr>
              <a:t>CY26 MOC Training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CA7ED-EC32-295F-066A-39327A010C02}"/>
              </a:ext>
            </a:extLst>
          </p:cNvPr>
          <p:cNvSpPr>
            <a:spLocks noGrp="1"/>
          </p:cNvSpPr>
          <p:nvPr>
            <p:ph type="title"/>
          </p:nvPr>
        </p:nvSpPr>
        <p:spPr>
          <a:xfrm>
            <a:off x="152400" y="152400"/>
            <a:ext cx="8305800" cy="1143000"/>
          </a:xfrm>
        </p:spPr>
        <p:txBody>
          <a:bodyPr/>
          <a:lstStyle/>
          <a:p>
            <a:pPr algn="ctr">
              <a:defRPr/>
            </a:pPr>
            <a:r>
              <a:rPr lang="en-US" sz="4400" dirty="0"/>
              <a:t>Measurable Goals and Outcomes</a:t>
            </a:r>
            <a:br>
              <a:rPr lang="en-US" sz="1400" dirty="0"/>
            </a:br>
            <a:r>
              <a:rPr lang="en-US" sz="1400" dirty="0"/>
              <a:t>In accordance with </a:t>
            </a:r>
            <a:r>
              <a:rPr lang="en-US" sz="1400" b="1" dirty="0"/>
              <a:t>42 CFR §422.152(g), </a:t>
            </a:r>
            <a:br>
              <a:rPr lang="en-US" sz="1400" b="1" dirty="0"/>
            </a:br>
            <a:r>
              <a:rPr lang="en-US" sz="1400" dirty="0"/>
              <a:t>ElderServe conducts a quality improvement program that</a:t>
            </a:r>
            <a:br>
              <a:rPr lang="en-US" sz="1400" dirty="0"/>
            </a:br>
            <a:r>
              <a:rPr lang="en-US" sz="1400" dirty="0"/>
              <a:t>measures the effectiveness of its MOC </a:t>
            </a:r>
            <a:br>
              <a:rPr lang="en-US" sz="1400" dirty="0"/>
            </a:br>
            <a:endParaRPr lang="en-US" sz="1400" dirty="0"/>
          </a:p>
        </p:txBody>
      </p:sp>
      <p:sp>
        <p:nvSpPr>
          <p:cNvPr id="17411" name="Content Placeholder 2">
            <a:extLst>
              <a:ext uri="{FF2B5EF4-FFF2-40B4-BE49-F238E27FC236}">
                <a16:creationId xmlns:a16="http://schemas.microsoft.com/office/drawing/2014/main" id="{67A370DB-5655-05DA-8844-23A8D0B07E83}"/>
              </a:ext>
            </a:extLst>
          </p:cNvPr>
          <p:cNvSpPr>
            <a:spLocks noGrp="1"/>
          </p:cNvSpPr>
          <p:nvPr>
            <p:ph idx="1"/>
          </p:nvPr>
        </p:nvSpPr>
        <p:spPr>
          <a:xfrm>
            <a:off x="228600" y="1676400"/>
            <a:ext cx="7620000" cy="4495800"/>
          </a:xfrm>
        </p:spPr>
        <p:txBody>
          <a:bodyPr/>
          <a:lstStyle/>
          <a:p>
            <a:pPr marL="114300" indent="0">
              <a:buFont typeface="Arial" panose="020B0604020202020204" pitchFamily="34" charset="0"/>
              <a:buNone/>
            </a:pPr>
            <a:r>
              <a:rPr lang="en-US" altLang="en-US"/>
              <a:t>ElderServe has adopted the Plan Do Study Act (PDSA) quality improvement methodology from the Institute of Healthcare Improvement as the systematic approach across all departments to ensure continuous quality improvement in the Plan’s clinical and service performance and operational functions and efficiencies, including those related to the MOC. </a:t>
            </a:r>
          </a:p>
        </p:txBody>
      </p:sp>
      <p:sp>
        <p:nvSpPr>
          <p:cNvPr id="17412" name="Slide Number Placeholder 3">
            <a:extLst>
              <a:ext uri="{FF2B5EF4-FFF2-40B4-BE49-F238E27FC236}">
                <a16:creationId xmlns:a16="http://schemas.microsoft.com/office/drawing/2014/main" id="{45359C1D-7767-3DD7-8840-D09C6CD7307C}"/>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600B20E9-2504-4BF7-AB47-0A17A76011C2}" type="slidenum">
              <a:rPr lang="en-US" altLang="en-US" sz="1800" smtClean="0">
                <a:solidFill>
                  <a:srgbClr val="FFFFFF"/>
                </a:solidFill>
              </a:rPr>
              <a:pPr/>
              <a:t>14</a:t>
            </a:fld>
            <a:endParaRPr lang="en-US" altLang="en-US" sz="1800">
              <a:solidFill>
                <a:srgbClr val="FFFFFF"/>
              </a:solidFill>
            </a:endParaRPr>
          </a:p>
        </p:txBody>
      </p:sp>
      <p:sp>
        <p:nvSpPr>
          <p:cNvPr id="17413" name="Footer Placeholder 4">
            <a:extLst>
              <a:ext uri="{FF2B5EF4-FFF2-40B4-BE49-F238E27FC236}">
                <a16:creationId xmlns:a16="http://schemas.microsoft.com/office/drawing/2014/main" id="{906E5D67-39FB-4AC2-06EB-0385EBBF99C0}"/>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chemeClr val="bg2"/>
                </a:solidFill>
              </a:rPr>
              <a:t>CY26 MOC Training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5F594-B3D0-40E3-BBB2-E1ADE9E11A46}"/>
              </a:ext>
            </a:extLst>
          </p:cNvPr>
          <p:cNvSpPr>
            <a:spLocks noGrp="1"/>
          </p:cNvSpPr>
          <p:nvPr>
            <p:ph type="title"/>
          </p:nvPr>
        </p:nvSpPr>
        <p:spPr/>
        <p:txBody>
          <a:bodyPr/>
          <a:lstStyle/>
          <a:p>
            <a:pPr algn="ctr">
              <a:defRPr/>
            </a:pPr>
            <a:r>
              <a:rPr lang="en-US" sz="4000" dirty="0"/>
              <a:t>Quality Measures</a:t>
            </a:r>
          </a:p>
        </p:txBody>
      </p:sp>
      <p:sp>
        <p:nvSpPr>
          <p:cNvPr id="3" name="Content Placeholder 2">
            <a:extLst>
              <a:ext uri="{FF2B5EF4-FFF2-40B4-BE49-F238E27FC236}">
                <a16:creationId xmlns:a16="http://schemas.microsoft.com/office/drawing/2014/main" id="{A1F4015A-8A00-1F44-729B-5B59E35B1A27}"/>
              </a:ext>
            </a:extLst>
          </p:cNvPr>
          <p:cNvSpPr>
            <a:spLocks noGrp="1"/>
          </p:cNvSpPr>
          <p:nvPr>
            <p:ph idx="1"/>
          </p:nvPr>
        </p:nvSpPr>
        <p:spPr/>
        <p:txBody>
          <a:bodyPr/>
          <a:lstStyle/>
          <a:p>
            <a:pPr marL="114300" indent="0">
              <a:buFont typeface="Arial" panose="020B0604020202020204" pitchFamily="34" charset="0"/>
              <a:buNone/>
              <a:defRPr/>
            </a:pPr>
            <a:r>
              <a:rPr lang="en-US" dirty="0"/>
              <a:t>ElderServe carries out multiple processes to continually evaluate the quality performance of its MOC. These initiatives are analyzed to evaluate how the overall quality program/MOC accommodates the SNP members’ unique healthcare needs</a:t>
            </a:r>
            <a:br>
              <a:rPr lang="en-US" dirty="0"/>
            </a:br>
            <a:r>
              <a:rPr lang="en-US" dirty="0"/>
              <a:t>and impacts outcomes. Here are a few examples:</a:t>
            </a:r>
          </a:p>
          <a:p>
            <a:pPr marL="114300" indent="0">
              <a:spcBef>
                <a:spcPts val="0"/>
              </a:spcBef>
              <a:buFont typeface="Arial" panose="020B0604020202020204" pitchFamily="34" charset="0"/>
              <a:buNone/>
              <a:defRPr/>
            </a:pPr>
            <a:endParaRPr lang="en-US" dirty="0"/>
          </a:p>
          <a:p>
            <a:pPr>
              <a:defRPr/>
            </a:pPr>
            <a:r>
              <a:rPr lang="en-US" b="1" dirty="0"/>
              <a:t>Chronic Care Improvement Program </a:t>
            </a:r>
            <a:r>
              <a:rPr lang="en-US" dirty="0"/>
              <a:t>(CCIP) </a:t>
            </a:r>
          </a:p>
          <a:p>
            <a:pPr>
              <a:defRPr/>
            </a:pPr>
            <a:r>
              <a:rPr lang="en-US" b="1" dirty="0"/>
              <a:t>Quality Improvement Project </a:t>
            </a:r>
            <a:r>
              <a:rPr lang="en-US" dirty="0"/>
              <a:t>(QIP) </a:t>
            </a:r>
          </a:p>
          <a:p>
            <a:pPr>
              <a:defRPr/>
            </a:pPr>
            <a:r>
              <a:rPr lang="en-US" b="1" dirty="0"/>
              <a:t>HEDIS</a:t>
            </a:r>
            <a:r>
              <a:rPr lang="en-US" dirty="0"/>
              <a:t> </a:t>
            </a:r>
          </a:p>
          <a:p>
            <a:pPr>
              <a:defRPr/>
            </a:pPr>
            <a:r>
              <a:rPr lang="en-US" b="1" dirty="0"/>
              <a:t>Health Outcomes Surveys </a:t>
            </a:r>
            <a:r>
              <a:rPr lang="en-US" dirty="0"/>
              <a:t>(HOS) </a:t>
            </a:r>
          </a:p>
          <a:p>
            <a:pPr>
              <a:defRPr/>
            </a:pPr>
            <a:r>
              <a:rPr lang="en-US" b="1" dirty="0"/>
              <a:t>Consumer Assessment of Healthcare Providers and Systems Survey</a:t>
            </a:r>
            <a:r>
              <a:rPr lang="en-US" dirty="0"/>
              <a:t> (CAHPS) </a:t>
            </a:r>
            <a:br>
              <a:rPr lang="en-US" dirty="0"/>
            </a:br>
            <a:br>
              <a:rPr lang="en-US" dirty="0"/>
            </a:br>
            <a:endParaRPr lang="en-US" dirty="0"/>
          </a:p>
        </p:txBody>
      </p:sp>
      <p:sp>
        <p:nvSpPr>
          <p:cNvPr id="18436" name="Slide Number Placeholder 3">
            <a:extLst>
              <a:ext uri="{FF2B5EF4-FFF2-40B4-BE49-F238E27FC236}">
                <a16:creationId xmlns:a16="http://schemas.microsoft.com/office/drawing/2014/main" id="{3E60FE92-2F23-EB1E-BD49-6B885BDFB41F}"/>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EF2597AA-5A9B-449B-81E7-CDD7C47CA38B}" type="slidenum">
              <a:rPr lang="en-US" altLang="en-US" sz="1800" smtClean="0">
                <a:solidFill>
                  <a:srgbClr val="FFFFFF"/>
                </a:solidFill>
              </a:rPr>
              <a:pPr/>
              <a:t>15</a:t>
            </a:fld>
            <a:endParaRPr lang="en-US" altLang="en-US" sz="1800">
              <a:solidFill>
                <a:srgbClr val="FFFFFF"/>
              </a:solidFill>
            </a:endParaRPr>
          </a:p>
        </p:txBody>
      </p:sp>
      <p:sp>
        <p:nvSpPr>
          <p:cNvPr id="18437" name="Footer Placeholder 4">
            <a:extLst>
              <a:ext uri="{FF2B5EF4-FFF2-40B4-BE49-F238E27FC236}">
                <a16:creationId xmlns:a16="http://schemas.microsoft.com/office/drawing/2014/main" id="{2AB16ACE-1494-D166-25CF-D0803A17EA50}"/>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chemeClr val="bg2"/>
                </a:solidFill>
              </a:rPr>
              <a:t>CY26 MOC Training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130AD-13E0-0FC3-1CC9-86868481E425}"/>
              </a:ext>
            </a:extLst>
          </p:cNvPr>
          <p:cNvSpPr>
            <a:spLocks noGrp="1"/>
          </p:cNvSpPr>
          <p:nvPr>
            <p:ph type="title"/>
          </p:nvPr>
        </p:nvSpPr>
        <p:spPr/>
        <p:txBody>
          <a:bodyPr/>
          <a:lstStyle/>
          <a:p>
            <a:pPr algn="ctr">
              <a:defRPr/>
            </a:pPr>
            <a:r>
              <a:rPr lang="en-US" sz="4000" dirty="0"/>
              <a:t>Measurable Goals and Outcomes</a:t>
            </a:r>
          </a:p>
        </p:txBody>
      </p:sp>
      <p:sp>
        <p:nvSpPr>
          <p:cNvPr id="19459" name="Content Placeholder 2">
            <a:extLst>
              <a:ext uri="{FF2B5EF4-FFF2-40B4-BE49-F238E27FC236}">
                <a16:creationId xmlns:a16="http://schemas.microsoft.com/office/drawing/2014/main" id="{88736DF2-66C3-AF00-8CC1-708A69940E20}"/>
              </a:ext>
            </a:extLst>
          </p:cNvPr>
          <p:cNvSpPr>
            <a:spLocks noGrp="1"/>
          </p:cNvSpPr>
          <p:nvPr>
            <p:ph idx="1"/>
          </p:nvPr>
        </p:nvSpPr>
        <p:spPr/>
        <p:txBody>
          <a:bodyPr/>
          <a:lstStyle/>
          <a:p>
            <a:pPr marL="114300" indent="0">
              <a:buFont typeface="Arial" panose="020B0604020202020204" pitchFamily="34" charset="0"/>
              <a:buNone/>
            </a:pPr>
            <a:r>
              <a:rPr lang="en-US" altLang="en-US"/>
              <a:t>ElderServe carries out multiple processes to continually evaluate the quality performance of its MOC. Below are just a few examples:</a:t>
            </a:r>
          </a:p>
          <a:p>
            <a:pPr marL="114300" indent="0">
              <a:buFont typeface="Arial" panose="020B0604020202020204" pitchFamily="34" charset="0"/>
              <a:buNone/>
            </a:pPr>
            <a:r>
              <a:rPr lang="en-US" altLang="en-US" b="1"/>
              <a:t>Chronic Care Improvement Program </a:t>
            </a:r>
            <a:r>
              <a:rPr lang="en-US" altLang="en-US"/>
              <a:t>(CCIP): ElderServe conducts and annually reports on a CCIP that targets members with multiple or sufficiently severe chronic conditions. </a:t>
            </a:r>
          </a:p>
          <a:p>
            <a:pPr marL="114300" indent="0">
              <a:buFont typeface="Arial" panose="020B0604020202020204" pitchFamily="34" charset="0"/>
              <a:buNone/>
            </a:pPr>
            <a:r>
              <a:rPr lang="en-US" altLang="en-US" b="1"/>
              <a:t>Quality Improvement Project </a:t>
            </a:r>
            <a:r>
              <a:rPr lang="en-US" altLang="en-US"/>
              <a:t>(QIP): ElderServe conducts and annually reports on QIP initiatives focused on one or more clinical and/or non-clinical areas with the aim of improving health outcomes and beneficiary satisfaction. </a:t>
            </a:r>
            <a:br>
              <a:rPr lang="en-US" altLang="en-US"/>
            </a:br>
            <a:r>
              <a:rPr lang="en-US" altLang="en-US" b="1"/>
              <a:t>HEDIS</a:t>
            </a:r>
            <a:r>
              <a:rPr lang="en-US" altLang="en-US"/>
              <a:t>® and </a:t>
            </a:r>
            <a:r>
              <a:rPr lang="en-US" altLang="en-US" b="1"/>
              <a:t>Health Outcomes Surveys </a:t>
            </a:r>
            <a:r>
              <a:rPr lang="en-US" altLang="en-US"/>
              <a:t>(HOS) </a:t>
            </a:r>
            <a:br>
              <a:rPr lang="en-US" altLang="en-US"/>
            </a:br>
            <a:br>
              <a:rPr lang="en-US" altLang="en-US"/>
            </a:br>
            <a:br>
              <a:rPr lang="en-US" altLang="en-US"/>
            </a:br>
            <a:endParaRPr lang="en-US" altLang="en-US"/>
          </a:p>
        </p:txBody>
      </p:sp>
      <p:sp>
        <p:nvSpPr>
          <p:cNvPr id="19460" name="Slide Number Placeholder 3">
            <a:extLst>
              <a:ext uri="{FF2B5EF4-FFF2-40B4-BE49-F238E27FC236}">
                <a16:creationId xmlns:a16="http://schemas.microsoft.com/office/drawing/2014/main" id="{716C947A-B2D4-E7C7-2C04-C5C6B5EB5231}"/>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FB999A4F-9433-4E1A-8C04-03119AF1393B}" type="slidenum">
              <a:rPr lang="en-US" altLang="en-US" sz="1800" smtClean="0">
                <a:solidFill>
                  <a:srgbClr val="FFFFFF"/>
                </a:solidFill>
              </a:rPr>
              <a:pPr/>
              <a:t>16</a:t>
            </a:fld>
            <a:endParaRPr lang="en-US" altLang="en-US" sz="1800">
              <a:solidFill>
                <a:srgbClr val="FFFFFF"/>
              </a:solidFill>
            </a:endParaRPr>
          </a:p>
        </p:txBody>
      </p:sp>
      <p:sp>
        <p:nvSpPr>
          <p:cNvPr id="19461" name="Footer Placeholder 4">
            <a:extLst>
              <a:ext uri="{FF2B5EF4-FFF2-40B4-BE49-F238E27FC236}">
                <a16:creationId xmlns:a16="http://schemas.microsoft.com/office/drawing/2014/main" id="{0ADC0956-6C51-C19C-17F7-14D2550F64DD}"/>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200">
                <a:solidFill>
                  <a:schemeClr val="bg2"/>
                </a:solidFill>
              </a:rPr>
              <a:t>CY26 MOC Training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7686</TotalTime>
  <Words>1764</Words>
  <Application>Microsoft Office PowerPoint</Application>
  <PresentationFormat>On-screen Show (4:3)</PresentationFormat>
  <Paragraphs>125</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Times New Roman</vt:lpstr>
      <vt:lpstr>Arial</vt:lpstr>
      <vt:lpstr>Cambria</vt:lpstr>
      <vt:lpstr>Calibri</vt:lpstr>
      <vt:lpstr>Courier New</vt:lpstr>
      <vt:lpstr>Wingdings</vt:lpstr>
      <vt:lpstr>Adjacency</vt:lpstr>
      <vt:lpstr> Special Needs Plan (SNP)  Model of Care (MOC) Provider Training</vt:lpstr>
      <vt:lpstr>CMS and NCQA Requirements</vt:lpstr>
      <vt:lpstr>Training Objectives</vt:lpstr>
      <vt:lpstr>What is a Special Needs Plan (SNP)</vt:lpstr>
      <vt:lpstr>SNP Target Population</vt:lpstr>
      <vt:lpstr>Components of MOC</vt:lpstr>
      <vt:lpstr>Model of Care Objectives</vt:lpstr>
      <vt:lpstr>Care Coordination</vt:lpstr>
      <vt:lpstr>Health Risk Assessment  (HRA) Regulations  42 CFR § 422.101(f)(1)(i); 42 CFR § 422.152(g)(2)(iv)  require that all SNPs conduct an HRA for every SNP enrollee</vt:lpstr>
      <vt:lpstr>Interdisciplinary Care Team (ICT) Regulations 42CFR § 422.101(f)(1)(iii); 422.152(g)(2)(iv)  require all SNPs to use an ICT in the management of care for each individual enrolled in a SNP.  </vt:lpstr>
      <vt:lpstr>Individualized Care Plan (ICP) Regulations  42 CFR §422.101(f)(ii); 42 CFR §422.152(g)(2)(iv),   require SNPs to develop and implement an ICP for each individual enrolled in the SNP. </vt:lpstr>
      <vt:lpstr>Nurse Care Managers</vt:lpstr>
      <vt:lpstr>Role of the Provider An ElderServe Network Provider is required to complete ElderServe Model of Care Training.  Providers are notified about the importance of completing the SNP model of care training.</vt:lpstr>
      <vt:lpstr>Measurable Goals and Outcomes In accordance with 42 CFR §422.152(g),  ElderServe conducts a quality improvement program that measures the effectiveness of its MOC  </vt:lpstr>
      <vt:lpstr>Quality Measures</vt:lpstr>
      <vt:lpstr>Measurable Goals and Outcomes</vt:lpstr>
    </vt:vector>
  </TitlesOfParts>
  <Company>HHAR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RIGHT TO KNOW</dc:title>
  <dc:creator>cdeabreu</dc:creator>
  <cp:lastModifiedBy>John Franco</cp:lastModifiedBy>
  <cp:revision>743</cp:revision>
  <cp:lastPrinted>2019-10-24T17:09:58Z</cp:lastPrinted>
  <dcterms:created xsi:type="dcterms:W3CDTF">2003-11-18T16:22:09Z</dcterms:created>
  <dcterms:modified xsi:type="dcterms:W3CDTF">2026-08-21T16:06:17Z</dcterms:modified>
</cp:coreProperties>
</file>